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87" r:id="rId3"/>
    <p:sldId id="768" r:id="rId4"/>
    <p:sldId id="769" r:id="rId5"/>
    <p:sldId id="770" r:id="rId6"/>
    <p:sldId id="771" r:id="rId7"/>
    <p:sldId id="772" r:id="rId8"/>
    <p:sldId id="773" r:id="rId9"/>
    <p:sldId id="774" r:id="rId10"/>
    <p:sldId id="775" r:id="rId11"/>
    <p:sldId id="776" r:id="rId12"/>
    <p:sldId id="777" r:id="rId13"/>
    <p:sldId id="778" r:id="rId14"/>
    <p:sldId id="779" r:id="rId15"/>
    <p:sldId id="780" r:id="rId16"/>
    <p:sldId id="781" r:id="rId17"/>
    <p:sldId id="782" r:id="rId18"/>
    <p:sldId id="783" r:id="rId19"/>
    <p:sldId id="784" r:id="rId20"/>
    <p:sldId id="785" r:id="rId21"/>
    <p:sldId id="786" r:id="rId22"/>
    <p:sldId id="787" r:id="rId23"/>
    <p:sldId id="788" r:id="rId24"/>
    <p:sldId id="789" r:id="rId25"/>
    <p:sldId id="790" r:id="rId26"/>
    <p:sldId id="791" r:id="rId27"/>
    <p:sldId id="792" r:id="rId28"/>
    <p:sldId id="793" r:id="rId29"/>
    <p:sldId id="794" r:id="rId30"/>
    <p:sldId id="795" r:id="rId31"/>
    <p:sldId id="796" r:id="rId32"/>
    <p:sldId id="797" r:id="rId33"/>
    <p:sldId id="798" r:id="rId34"/>
    <p:sldId id="799" r:id="rId35"/>
    <p:sldId id="800" r:id="rId36"/>
    <p:sldId id="801" r:id="rId37"/>
    <p:sldId id="802" r:id="rId38"/>
    <p:sldId id="803" r:id="rId39"/>
    <p:sldId id="804" r:id="rId40"/>
    <p:sldId id="805" r:id="rId41"/>
    <p:sldId id="806" r:id="rId42"/>
    <p:sldId id="807" r:id="rId43"/>
    <p:sldId id="808" r:id="rId44"/>
    <p:sldId id="809" r:id="rId45"/>
    <p:sldId id="810" r:id="rId46"/>
    <p:sldId id="811" r:id="rId47"/>
    <p:sldId id="812" r:id="rId48"/>
    <p:sldId id="813" r:id="rId49"/>
    <p:sldId id="814" r:id="rId50"/>
    <p:sldId id="815" r:id="rId51"/>
    <p:sldId id="816" r:id="rId52"/>
    <p:sldId id="817" r:id="rId53"/>
    <p:sldId id="818" r:id="rId54"/>
    <p:sldId id="819" r:id="rId55"/>
    <p:sldId id="820" r:id="rId56"/>
    <p:sldId id="821" r:id="rId57"/>
    <p:sldId id="822" r:id="rId58"/>
    <p:sldId id="823" r:id="rId59"/>
    <p:sldId id="824" r:id="rId60"/>
    <p:sldId id="82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CF1A2B-AC08-4933-9280-F6BBF1F2638C}" v="80" dt="2021-02-18T22:25:23.2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318" autoAdjust="0"/>
  </p:normalViewPr>
  <p:slideViewPr>
    <p:cSldViewPr snapToGrid="0">
      <p:cViewPr varScale="1">
        <p:scale>
          <a:sx n="87" d="100"/>
          <a:sy n="87" d="100"/>
        </p:scale>
        <p:origin x="139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DFCF1A2B-AC08-4933-9280-F6BBF1F2638C}"/>
    <pc:docChg chg="undo redo custSel addSld delSld modSld">
      <pc:chgData name="Cristian Chilipirea" userId="34ab170da5908fc4" providerId="LiveId" clId="{DFCF1A2B-AC08-4933-9280-F6BBF1F2638C}" dt="2021-02-18T22:30:00.073" v="772" actId="1076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09:51.207" v="52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09:51.207" v="529" actId="1076"/>
          <ac:spMkLst>
            <pc:docMk/>
            <pc:sldMk cId="2076950460" sldId="825"/>
            <ac:spMk id="5" creationId="{540BF38C-EFE1-46A0-9E7B-810FE54BC48B}"/>
          </ac:spMkLst>
        </pc:sp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17-Feb-21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C2C92E38-C490-48C8-8889-5A10C48F15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Sisteme</a:t>
            </a:r>
            <a:r>
              <a:rPr lang="en-US" dirty="0"/>
              <a:t> </a:t>
            </a:r>
            <a:r>
              <a:rPr lang="en-US" dirty="0" err="1"/>
              <a:t>Tolerante</a:t>
            </a:r>
            <a:r>
              <a:rPr lang="en-US" dirty="0"/>
              <a:t> la </a:t>
            </a:r>
            <a:r>
              <a:rPr lang="en-US" dirty="0" err="1"/>
              <a:t>Defecte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Chilipirea – </a:t>
            </a:r>
            <a:r>
              <a:rPr lang="en-US" dirty="0" err="1"/>
              <a:t>Sisteme</a:t>
            </a:r>
            <a:r>
              <a:rPr lang="en-US" dirty="0"/>
              <a:t> </a:t>
            </a:r>
            <a:r>
              <a:rPr lang="en-US" dirty="0" err="1"/>
              <a:t>Tolerante</a:t>
            </a:r>
            <a:r>
              <a:rPr lang="en-US" dirty="0"/>
              <a:t> la </a:t>
            </a:r>
            <a:r>
              <a:rPr lang="en-US" dirty="0" err="1"/>
              <a:t>Defecte</a:t>
            </a:r>
            <a:endParaRPr lang="en-US" dirty="0"/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B788D9B9-296C-416C-8E07-DFB66A5FDAF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Sisteme Tolerante la</a:t>
            </a:r>
            <a:r>
              <a:rPr lang="en-US" sz="4000" dirty="0"/>
              <a:t> </a:t>
            </a:r>
            <a:r>
              <a:rPr lang="ro-RO" sz="4000" dirty="0"/>
              <a:t>Defecte</a:t>
            </a:r>
            <a:br>
              <a:rPr lang="ro-RO" sz="4000" dirty="0"/>
            </a:br>
            <a:r>
              <a:rPr lang="ro-RO" sz="4000" dirty="0"/>
              <a:t>Introducere MPI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DEC52A-EE58-4D07-995A-5BF27A768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8F244-87DC-43A2-BF74-835F5EEE2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79E4C0C-B485-45F8-B43D-3C9929FBB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992034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B1FAC-8EE0-4416-9308-F1C62B20A8F1}"/>
              </a:ext>
            </a:extLst>
          </p:cNvPr>
          <p:cNvSpPr txBox="1"/>
          <p:nvPr/>
        </p:nvSpPr>
        <p:spPr>
          <a:xfrm>
            <a:off x="6865989" y="5373217"/>
            <a:ext cx="3563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Afișează </a:t>
            </a:r>
            <a:r>
              <a:rPr lang="ro-RO" sz="2400" b="1" dirty="0" err="1"/>
              <a:t>hello</a:t>
            </a:r>
            <a:r>
              <a:rPr lang="ro-RO" sz="2400" b="1" dirty="0"/>
              <a:t> (pentru fiecare proces pornit)</a:t>
            </a:r>
            <a:r>
              <a:rPr lang="en-US" sz="2400" b="1" dirty="0"/>
              <a:t>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AB8C94-1537-40F6-90F5-0893D1566CD3}"/>
              </a:ext>
            </a:extLst>
          </p:cNvPr>
          <p:cNvCxnSpPr/>
          <p:nvPr/>
        </p:nvCxnSpPr>
        <p:spPr>
          <a:xfrm flipH="1" flipV="1">
            <a:off x="6744072" y="5085186"/>
            <a:ext cx="576064" cy="288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22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D85383-A0FE-4693-A54B-8DB1AAD9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5F474-9404-4164-93FF-884A8543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35C6B2F-A4AB-4323-A68F-06D88F19F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992034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ACD42-3434-45DC-94F6-52E5A30EF4E4}"/>
              </a:ext>
            </a:extLst>
          </p:cNvPr>
          <p:cNvSpPr txBox="1"/>
          <p:nvPr/>
        </p:nvSpPr>
        <p:spPr>
          <a:xfrm>
            <a:off x="6865989" y="5373217"/>
            <a:ext cx="3563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Oprește programul </a:t>
            </a:r>
            <a:r>
              <a:rPr lang="en-US" sz="2400" b="1" dirty="0"/>
              <a:t>MPI.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3769D5-433F-42BB-9605-5053AD5F868D}"/>
              </a:ext>
            </a:extLst>
          </p:cNvPr>
          <p:cNvCxnSpPr/>
          <p:nvPr/>
        </p:nvCxnSpPr>
        <p:spPr>
          <a:xfrm flipH="1" flipV="1">
            <a:off x="5015880" y="5373218"/>
            <a:ext cx="1512168" cy="288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3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4A0EE4-9C16-46C5-B476-37122667C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D83D44-176F-40F0-A079-5C743E60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MPI example executed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031C7-E608-41AE-8E14-2A70F14C61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3" y="1124745"/>
            <a:ext cx="3168352" cy="19507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9EA315-A574-4E53-BF41-C66B2B3CF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44" y="1124744"/>
            <a:ext cx="3168352" cy="1950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6BD59-1A5E-4029-A5E5-C24E441531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587" y="3836926"/>
            <a:ext cx="3168352" cy="1950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CE077D-441A-4D71-8FAF-30A19BB00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3836926"/>
            <a:ext cx="3168352" cy="19507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670679-7310-44FF-9438-F3ED861E6704}"/>
              </a:ext>
            </a:extLst>
          </p:cNvPr>
          <p:cNvSpPr/>
          <p:nvPr/>
        </p:nvSpPr>
        <p:spPr>
          <a:xfrm>
            <a:off x="1703514" y="3208226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Hello from 0/4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664BE1-EE78-48C0-85D8-9FFBA7FF3524}"/>
              </a:ext>
            </a:extLst>
          </p:cNvPr>
          <p:cNvSpPr/>
          <p:nvPr/>
        </p:nvSpPr>
        <p:spPr>
          <a:xfrm>
            <a:off x="5593432" y="3208224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Hello from 3/4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158868-C53D-44B6-99F2-6F695027C73C}"/>
              </a:ext>
            </a:extLst>
          </p:cNvPr>
          <p:cNvSpPr/>
          <p:nvPr/>
        </p:nvSpPr>
        <p:spPr>
          <a:xfrm>
            <a:off x="2082807" y="5862397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Hello from 2/4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BA8D52-7047-4B0A-B8A6-5D0F3AE6EDDF}"/>
              </a:ext>
            </a:extLst>
          </p:cNvPr>
          <p:cNvSpPr/>
          <p:nvPr/>
        </p:nvSpPr>
        <p:spPr>
          <a:xfrm>
            <a:off x="6683492" y="5920406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Hello from 1/4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499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21D01D-9364-4F83-B55C-7DB138300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D81CA2-48C8-4B9C-8A45-D0645906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4AB952-8834-4C27-9BB0-62B130099B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61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BA1AB5-27AD-4406-9605-9F8924CAF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A30E10-CFB2-4817-8BB1-A7843B80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MPI_Send</a:t>
            </a:r>
            <a:r>
              <a:rPr lang="en-US" dirty="0"/>
              <a:t>/</a:t>
            </a:r>
            <a:r>
              <a:rPr lang="en-US" dirty="0" err="1"/>
              <a:t>MPI_Recv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8365B-4BB4-4F26-A395-03FDBEACFADA}"/>
              </a:ext>
            </a:extLst>
          </p:cNvPr>
          <p:cNvSpPr/>
          <p:nvPr/>
        </p:nvSpPr>
        <p:spPr>
          <a:xfrm>
            <a:off x="650723" y="2268437"/>
            <a:ext cx="10476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noProof="1"/>
              <a:t>int MPI_Send( </a:t>
            </a:r>
            <a:r>
              <a:rPr lang="en-US" sz="2000" b="1" noProof="1">
                <a:solidFill>
                  <a:schemeClr val="accent1">
                    <a:lumMod val="75000"/>
                  </a:schemeClr>
                </a:solidFill>
              </a:rPr>
              <a:t>↓ void *b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4">
                    <a:lumMod val="75000"/>
                  </a:schemeClr>
                </a:solidFill>
              </a:rPr>
              <a:t>↓ int c</a:t>
            </a:r>
            <a:r>
              <a:rPr lang="en-US" sz="2000" b="1" noProof="1"/>
              <a:t>, ↓ MPI_Datatype d, </a:t>
            </a:r>
            <a:r>
              <a:rPr lang="en-US" sz="2000" b="1" noProof="1">
                <a:solidFill>
                  <a:schemeClr val="accent3">
                    <a:lumMod val="75000"/>
                  </a:schemeClr>
                </a:solidFill>
              </a:rPr>
              <a:t>↓ int reciever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2">
                    <a:lumMod val="75000"/>
                  </a:schemeClr>
                </a:solidFill>
              </a:rPr>
              <a:t>↓ int t</a:t>
            </a:r>
            <a:r>
              <a:rPr lang="en-US" sz="2000" b="1" noProof="1"/>
              <a:t>, ↓ MPI_Comm)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76196-E042-4F7D-A64F-1B1B9EA6A68B}"/>
              </a:ext>
            </a:extLst>
          </p:cNvPr>
          <p:cNvSpPr txBox="1"/>
          <p:nvPr/>
        </p:nvSpPr>
        <p:spPr>
          <a:xfrm>
            <a:off x="8714362" y="3104665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1"/>
              <a:t>MPI_COMM_WORLD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9245E-CC96-4DD5-8088-28F045F54BAE}"/>
              </a:ext>
            </a:extLst>
          </p:cNvPr>
          <p:cNvSpPr txBox="1"/>
          <p:nvPr/>
        </p:nvSpPr>
        <p:spPr>
          <a:xfrm>
            <a:off x="2407939" y="3018928"/>
            <a:ext cx="768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7A0BD6-F237-48AF-9D6E-1B09C9FDBAF3}"/>
              </a:ext>
            </a:extLst>
          </p:cNvPr>
          <p:cNvSpPr txBox="1"/>
          <p:nvPr/>
        </p:nvSpPr>
        <p:spPr>
          <a:xfrm>
            <a:off x="3406938" y="2972762"/>
            <a:ext cx="1324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num_el(v)</a:t>
            </a:r>
          </a:p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CB1CC-7D5B-4E17-875F-2AF7493077A8}"/>
              </a:ext>
            </a:extLst>
          </p:cNvPr>
          <p:cNvSpPr txBox="1"/>
          <p:nvPr/>
        </p:nvSpPr>
        <p:spPr>
          <a:xfrm>
            <a:off x="4731340" y="3624039"/>
            <a:ext cx="15906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/>
              <a:t>MPI_INT</a:t>
            </a:r>
          </a:p>
          <a:p>
            <a:pPr algn="ctr"/>
            <a:r>
              <a:rPr lang="en-US" sz="2000" noProof="1"/>
              <a:t>MPI_CHAR</a:t>
            </a:r>
          </a:p>
          <a:p>
            <a:pPr algn="ctr"/>
            <a:r>
              <a:rPr lang="en-US" sz="2000" noProof="1"/>
              <a:t>MPI_FLOAT</a:t>
            </a:r>
          </a:p>
          <a:p>
            <a:pPr algn="ctr"/>
            <a:r>
              <a:rPr lang="en-US" sz="2000" noProof="1"/>
              <a:t>MPI_LONG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0C2222-4FDB-4241-923A-63405EE8541A}"/>
              </a:ext>
            </a:extLst>
          </p:cNvPr>
          <p:cNvSpPr txBox="1"/>
          <p:nvPr/>
        </p:nvSpPr>
        <p:spPr>
          <a:xfrm>
            <a:off x="6369095" y="3026310"/>
            <a:ext cx="2105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3">
                    <a:lumMod val="75000"/>
                  </a:schemeClr>
                </a:solidFill>
              </a:rPr>
              <a:t>[ 0, </a:t>
            </a:r>
            <a:r>
              <a:rPr lang="en-US" sz="20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  <a:r>
              <a:rPr lang="en-US" sz="2000" noProof="1">
                <a:solidFill>
                  <a:schemeClr val="accent3">
                    <a:lumMod val="75000"/>
                  </a:schemeClr>
                </a:solidFill>
              </a:rPr>
              <a:t>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88A7F6-5BED-4AC7-B701-487A939E04D3}"/>
              </a:ext>
            </a:extLst>
          </p:cNvPr>
          <p:cNvSpPr txBox="1"/>
          <p:nvPr/>
        </p:nvSpPr>
        <p:spPr>
          <a:xfrm>
            <a:off x="8261353" y="3741837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2">
                    <a:lumMod val="75000"/>
                  </a:schemeClr>
                </a:solidFill>
              </a:rPr>
              <a:t>[ 0, .. )</a:t>
            </a:r>
          </a:p>
        </p:txBody>
      </p:sp>
    </p:spTree>
    <p:extLst>
      <p:ext uri="{BB962C8B-B14F-4D97-AF65-F5344CB8AC3E}">
        <p14:creationId xmlns:p14="http://schemas.microsoft.com/office/powerpoint/2010/main" val="3923119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0B687-D115-4ED2-80DC-C23485994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DE6206-B9F2-4EB7-B411-11A9ECB4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MPI_Send</a:t>
            </a:r>
            <a:r>
              <a:rPr lang="en-US" dirty="0"/>
              <a:t>/</a:t>
            </a:r>
            <a:r>
              <a:rPr lang="en-US" dirty="0" err="1"/>
              <a:t>MPI_Recv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64CAD0-0847-4DEA-8ACC-D606F6395437}"/>
              </a:ext>
            </a:extLst>
          </p:cNvPr>
          <p:cNvSpPr/>
          <p:nvPr/>
        </p:nvSpPr>
        <p:spPr>
          <a:xfrm>
            <a:off x="474453" y="1721846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noProof="1"/>
              <a:t>int MPI_Recv( 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</a:rPr>
              <a:t>↑ void *b</a:t>
            </a:r>
            <a:r>
              <a:rPr lang="en-US" b="1" noProof="1"/>
              <a:t>, </a:t>
            </a:r>
            <a:r>
              <a:rPr lang="en-US" b="1" noProof="1">
                <a:solidFill>
                  <a:schemeClr val="accent4">
                    <a:lumMod val="75000"/>
                  </a:schemeClr>
                </a:solidFill>
              </a:rPr>
              <a:t>↓ int c</a:t>
            </a:r>
            <a:r>
              <a:rPr lang="en-US" b="1" noProof="1"/>
              <a:t>, ↓ MPI_Datatype d, </a:t>
            </a:r>
            <a:r>
              <a:rPr lang="en-US" b="1" noProof="1">
                <a:solidFill>
                  <a:schemeClr val="accent3">
                    <a:lumMod val="75000"/>
                  </a:schemeClr>
                </a:solidFill>
              </a:rPr>
              <a:t>↓ int sender</a:t>
            </a:r>
            <a:r>
              <a:rPr lang="en-US" b="1" noProof="1"/>
              <a:t>, </a:t>
            </a:r>
            <a:r>
              <a:rPr lang="en-US" b="1" noProof="1">
                <a:solidFill>
                  <a:schemeClr val="accent2">
                    <a:lumMod val="75000"/>
                  </a:schemeClr>
                </a:solidFill>
              </a:rPr>
              <a:t>↓ int t</a:t>
            </a:r>
            <a:r>
              <a:rPr lang="en-US" b="1" noProof="1"/>
              <a:t>, ↓ MPI_Comm, ↑ MPI_Status *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5F994-ED75-4F90-8B6E-59D14D043A35}"/>
              </a:ext>
            </a:extLst>
          </p:cNvPr>
          <p:cNvSpPr txBox="1"/>
          <p:nvPr/>
        </p:nvSpPr>
        <p:spPr>
          <a:xfrm>
            <a:off x="7331225" y="4224431"/>
            <a:ext cx="3195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/>
              <a:t>MPI_COMM_WORLD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AB6E6C-2426-4956-9FDB-38E042E94EC6}"/>
              </a:ext>
            </a:extLst>
          </p:cNvPr>
          <p:cNvSpPr txBox="1"/>
          <p:nvPr/>
        </p:nvSpPr>
        <p:spPr>
          <a:xfrm>
            <a:off x="1989649" y="2046504"/>
            <a:ext cx="8851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23A3D-B56C-4218-AAF1-37ACA32C3BF6}"/>
              </a:ext>
            </a:extLst>
          </p:cNvPr>
          <p:cNvSpPr txBox="1"/>
          <p:nvPr/>
        </p:nvSpPr>
        <p:spPr>
          <a:xfrm>
            <a:off x="2758692" y="2790461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num_el(v)</a:t>
            </a:r>
          </a:p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1326C-37F7-4468-8923-4C17C498AE77}"/>
              </a:ext>
            </a:extLst>
          </p:cNvPr>
          <p:cNvSpPr txBox="1"/>
          <p:nvPr/>
        </p:nvSpPr>
        <p:spPr>
          <a:xfrm>
            <a:off x="4033415" y="4203351"/>
            <a:ext cx="1870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/>
              <a:t>MPI_INT</a:t>
            </a:r>
          </a:p>
          <a:p>
            <a:pPr algn="ctr"/>
            <a:r>
              <a:rPr lang="en-US" sz="2400" noProof="1"/>
              <a:t>MPI_CHAR</a:t>
            </a:r>
          </a:p>
          <a:p>
            <a:pPr algn="ctr"/>
            <a:r>
              <a:rPr lang="en-US" sz="2400" noProof="1"/>
              <a:t>MPI_FLOAT</a:t>
            </a:r>
          </a:p>
          <a:p>
            <a:pPr algn="ctr"/>
            <a:r>
              <a:rPr lang="en-US" sz="2400" noProof="1"/>
              <a:t>MPI_LONG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9071E4-EAC5-453D-97C6-B73D01025E89}"/>
              </a:ext>
            </a:extLst>
          </p:cNvPr>
          <p:cNvSpPr txBox="1"/>
          <p:nvPr/>
        </p:nvSpPr>
        <p:spPr>
          <a:xfrm>
            <a:off x="5405550" y="3159552"/>
            <a:ext cx="3025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3">
                    <a:lumMod val="75000"/>
                  </a:schemeClr>
                </a:solidFill>
              </a:rPr>
              <a:t>[ 0, </a:t>
            </a:r>
            <a:r>
              <a:rPr lang="en-US" sz="24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  <a:r>
              <a:rPr lang="en-US" sz="2400" noProof="1">
                <a:solidFill>
                  <a:schemeClr val="accent3">
                    <a:lumMod val="75000"/>
                  </a:schemeClr>
                </a:solidFill>
              </a:rPr>
              <a:t> )</a:t>
            </a:r>
          </a:p>
          <a:p>
            <a:pPr algn="ctr"/>
            <a:r>
              <a:rPr lang="en-US" sz="2400" noProof="1">
                <a:solidFill>
                  <a:schemeClr val="accent3">
                    <a:lumMod val="75000"/>
                  </a:schemeClr>
                </a:solidFill>
              </a:rPr>
              <a:t>MPI_ANY_SOURCE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55BB0D-9D6C-4297-AE4C-85EF1CD8F4D8}"/>
              </a:ext>
            </a:extLst>
          </p:cNvPr>
          <p:cNvSpPr txBox="1"/>
          <p:nvPr/>
        </p:nvSpPr>
        <p:spPr>
          <a:xfrm>
            <a:off x="6612502" y="2219020"/>
            <a:ext cx="2316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2">
                    <a:lumMod val="75000"/>
                  </a:schemeClr>
                </a:solidFill>
              </a:rPr>
              <a:t>[ 0, .. )</a:t>
            </a:r>
          </a:p>
          <a:p>
            <a:pPr algn="ctr"/>
            <a:r>
              <a:rPr lang="en-US" sz="2400" noProof="1">
                <a:solidFill>
                  <a:schemeClr val="accent2">
                    <a:lumMod val="75000"/>
                  </a:schemeClr>
                </a:solidFill>
              </a:rPr>
              <a:t>MPI_ANY_TAG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39AF08-CB0D-42F4-82FF-EFECA91EE77B}"/>
              </a:ext>
            </a:extLst>
          </p:cNvPr>
          <p:cNvSpPr txBox="1"/>
          <p:nvPr/>
        </p:nvSpPr>
        <p:spPr>
          <a:xfrm>
            <a:off x="7178778" y="5260345"/>
            <a:ext cx="5068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/>
              <a:t>&amp;Stat</a:t>
            </a:r>
          </a:p>
          <a:p>
            <a:pPr algn="ctr"/>
            <a:r>
              <a:rPr lang="en-US" sz="2400" noProof="1"/>
              <a:t>MPI_STATUS_IGNORE</a:t>
            </a:r>
          </a:p>
          <a:p>
            <a:pPr algn="ctr"/>
            <a:r>
              <a:rPr lang="en-US" sz="2400" b="1" i="1" noProof="1"/>
              <a:t>Stat.MPI_SOURCE, Stat.MPI_TAG</a:t>
            </a:r>
          </a:p>
        </p:txBody>
      </p:sp>
    </p:spTree>
    <p:extLst>
      <p:ext uri="{BB962C8B-B14F-4D97-AF65-F5344CB8AC3E}">
        <p14:creationId xmlns:p14="http://schemas.microsoft.com/office/powerpoint/2010/main" val="2070027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98BDE2-498E-4D93-A09D-7AADC0ACB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62D5B2-9745-47BA-B4EF-989DF610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59100-F43F-4EDA-BE62-A7BECC6BB991}"/>
              </a:ext>
            </a:extLst>
          </p:cNvPr>
          <p:cNvSpPr/>
          <p:nvPr/>
        </p:nvSpPr>
        <p:spPr>
          <a:xfrm>
            <a:off x="486131" y="2158159"/>
            <a:ext cx="11219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noProof="1"/>
              <a:t>int MPI_Bcast ( </a:t>
            </a:r>
            <a:r>
              <a:rPr lang="en-US" sz="2400" b="1" noProof="1">
                <a:solidFill>
                  <a:schemeClr val="accent1">
                    <a:lumMod val="75000"/>
                  </a:schemeClr>
                </a:solidFill>
              </a:rPr>
              <a:t>↕ void *b</a:t>
            </a:r>
            <a:r>
              <a:rPr lang="en-US" sz="2400" b="1" noProof="1"/>
              <a:t>, </a:t>
            </a:r>
            <a:r>
              <a:rPr lang="en-US" sz="2400" b="1" noProof="1">
                <a:solidFill>
                  <a:schemeClr val="accent4">
                    <a:lumMod val="75000"/>
                  </a:schemeClr>
                </a:solidFill>
              </a:rPr>
              <a:t>↓ int c</a:t>
            </a:r>
            <a:r>
              <a:rPr lang="en-US" sz="2400" b="1" noProof="1"/>
              <a:t>, ↓ MPI_Datatype d, </a:t>
            </a:r>
            <a:r>
              <a:rPr lang="en-US" sz="2400" b="1" noProof="1">
                <a:solidFill>
                  <a:schemeClr val="accent3">
                    <a:lumMod val="75000"/>
                  </a:schemeClr>
                </a:solidFill>
              </a:rPr>
              <a:t>↓ int root</a:t>
            </a:r>
            <a:r>
              <a:rPr lang="en-US" sz="2400" b="1" noProof="1"/>
              <a:t>, ↓ MPI_Comm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E70E6-8383-46F7-AD15-2654F092E9DC}"/>
              </a:ext>
            </a:extLst>
          </p:cNvPr>
          <p:cNvSpPr txBox="1"/>
          <p:nvPr/>
        </p:nvSpPr>
        <p:spPr>
          <a:xfrm>
            <a:off x="8901215" y="3724987"/>
            <a:ext cx="3195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noProof="1"/>
              <a:t>MPI_COMM_WORLD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29516-CE8E-4138-B421-9E00AD2F93F4}"/>
              </a:ext>
            </a:extLst>
          </p:cNvPr>
          <p:cNvSpPr txBox="1"/>
          <p:nvPr/>
        </p:nvSpPr>
        <p:spPr>
          <a:xfrm>
            <a:off x="5896411" y="3644164"/>
            <a:ext cx="18706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noProof="1"/>
              <a:t>MPI_INT</a:t>
            </a:r>
          </a:p>
          <a:p>
            <a:pPr algn="ctr"/>
            <a:r>
              <a:rPr lang="en-US" sz="2400" noProof="1"/>
              <a:t>MPI_CHAR</a:t>
            </a:r>
          </a:p>
          <a:p>
            <a:pPr algn="ctr"/>
            <a:r>
              <a:rPr lang="en-US" sz="2400" noProof="1"/>
              <a:t>MPI_FLOAT</a:t>
            </a:r>
          </a:p>
          <a:p>
            <a:pPr algn="ctr"/>
            <a:r>
              <a:rPr lang="en-US" sz="2400" noProof="1"/>
              <a:t>MPI_LONG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CFCBC-D944-4117-A9D7-AAB3CDAB0972}"/>
              </a:ext>
            </a:extLst>
          </p:cNvPr>
          <p:cNvSpPr txBox="1"/>
          <p:nvPr/>
        </p:nvSpPr>
        <p:spPr>
          <a:xfrm>
            <a:off x="3230327" y="3170989"/>
            <a:ext cx="8851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45D44B-1B5A-4DB1-BFEE-669328206D92}"/>
              </a:ext>
            </a:extLst>
          </p:cNvPr>
          <p:cNvSpPr txBox="1"/>
          <p:nvPr/>
        </p:nvSpPr>
        <p:spPr>
          <a:xfrm>
            <a:off x="4115506" y="2859334"/>
            <a:ext cx="1555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num_el(v)</a:t>
            </a:r>
          </a:p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96467B-DAE3-448A-AB10-2209894BBBA4}"/>
              </a:ext>
            </a:extLst>
          </p:cNvPr>
          <p:cNvSpPr txBox="1"/>
          <p:nvPr/>
        </p:nvSpPr>
        <p:spPr>
          <a:xfrm>
            <a:off x="7494279" y="3043999"/>
            <a:ext cx="249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3">
                    <a:lumMod val="75000"/>
                  </a:schemeClr>
                </a:solidFill>
              </a:rPr>
              <a:t>[ 0, </a:t>
            </a:r>
            <a:r>
              <a:rPr lang="en-US" sz="24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  <a:r>
              <a:rPr lang="en-US" sz="2400" noProof="1">
                <a:solidFill>
                  <a:schemeClr val="accent3">
                    <a:lumMod val="75000"/>
                  </a:schemeClr>
                </a:solidFill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441916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CBD0FF-F2DD-4F44-AECF-4C1B775B3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0823D9-5827-4A53-90BC-2341A317D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MPI_Bcast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820A6-977A-4E8A-9639-A996D2A68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141" y="1810286"/>
            <a:ext cx="9405783" cy="323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73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BB00A8-B7A7-4B09-B1D6-AE44782E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9CFC8-C269-437E-AF83-3E1CFC957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MPI_Scatter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4877C7-63E4-402E-89D9-55B61B560D8A}"/>
              </a:ext>
            </a:extLst>
          </p:cNvPr>
          <p:cNvSpPr/>
          <p:nvPr/>
        </p:nvSpPr>
        <p:spPr>
          <a:xfrm>
            <a:off x="235133" y="1465215"/>
            <a:ext cx="118797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noProof="1"/>
              <a:t>int MPI_Scatter ( </a:t>
            </a:r>
            <a:r>
              <a:rPr lang="en-US" sz="1600" b="1" noProof="1">
                <a:solidFill>
                  <a:schemeClr val="accent1">
                    <a:lumMod val="75000"/>
                  </a:schemeClr>
                </a:solidFill>
              </a:rPr>
              <a:t>↓ void *sb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accent4">
                    <a:lumMod val="75000"/>
                  </a:schemeClr>
                </a:solidFill>
              </a:rPr>
              <a:t>↓ int sc</a:t>
            </a:r>
            <a:r>
              <a:rPr lang="en-US" sz="1600" b="1" noProof="1"/>
              <a:t>, ↓ MPI_Datatype sd, </a:t>
            </a:r>
            <a:r>
              <a:rPr lang="en-US" sz="1600" b="1" noProof="1">
                <a:solidFill>
                  <a:schemeClr val="accent1">
                    <a:lumMod val="75000"/>
                  </a:schemeClr>
                </a:solidFill>
              </a:rPr>
              <a:t>↑ void *rb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accent4">
                    <a:lumMod val="75000"/>
                  </a:schemeClr>
                </a:solidFill>
              </a:rPr>
              <a:t>↓ int rc</a:t>
            </a:r>
            <a:r>
              <a:rPr lang="en-US" sz="1600" b="1" noProof="1"/>
              <a:t>, ↓ MPI_Datatype rd, </a:t>
            </a:r>
            <a:r>
              <a:rPr lang="en-US" sz="1600" b="1" noProof="1">
                <a:solidFill>
                  <a:schemeClr val="accent3">
                    <a:lumMod val="75000"/>
                  </a:schemeClr>
                </a:solidFill>
              </a:rPr>
              <a:t>↓ int root</a:t>
            </a:r>
            <a:r>
              <a:rPr lang="en-US" sz="1600" b="1" noProof="1"/>
              <a:t>, ↓ MPI_Comm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C62BA-2B2E-457B-B1C9-0575EF7621A5}"/>
              </a:ext>
            </a:extLst>
          </p:cNvPr>
          <p:cNvSpPr txBox="1"/>
          <p:nvPr/>
        </p:nvSpPr>
        <p:spPr>
          <a:xfrm>
            <a:off x="9067328" y="5710130"/>
            <a:ext cx="4278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/>
              <a:t>MPI_COMM_WORLD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D3AA1-641B-469C-ACF4-93585775A26C}"/>
              </a:ext>
            </a:extLst>
          </p:cNvPr>
          <p:cNvSpPr txBox="1"/>
          <p:nvPr/>
        </p:nvSpPr>
        <p:spPr>
          <a:xfrm>
            <a:off x="7417856" y="3601863"/>
            <a:ext cx="2504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/>
              <a:t>MPI_INT</a:t>
            </a:r>
          </a:p>
          <a:p>
            <a:pPr algn="ctr"/>
            <a:r>
              <a:rPr lang="en-US" sz="2400" noProof="1"/>
              <a:t>MPI_CHAR</a:t>
            </a:r>
          </a:p>
          <a:p>
            <a:pPr algn="ctr"/>
            <a:r>
              <a:rPr lang="en-US" sz="2400" noProof="1"/>
              <a:t>MPI_FLOAT</a:t>
            </a:r>
          </a:p>
          <a:p>
            <a:pPr algn="ctr"/>
            <a:r>
              <a:rPr lang="en-US" sz="2400" noProof="1"/>
              <a:t>MPI_LONG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B1E8B-C4B4-44D0-B2EC-36684598AECA}"/>
              </a:ext>
            </a:extLst>
          </p:cNvPr>
          <p:cNvSpPr txBox="1"/>
          <p:nvPr/>
        </p:nvSpPr>
        <p:spPr>
          <a:xfrm>
            <a:off x="3670044" y="3601863"/>
            <a:ext cx="2504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/>
              <a:t>MPI_INT</a:t>
            </a:r>
          </a:p>
          <a:p>
            <a:pPr algn="ctr"/>
            <a:r>
              <a:rPr lang="en-US" sz="2400" noProof="1"/>
              <a:t>MPI_CHAR</a:t>
            </a:r>
          </a:p>
          <a:p>
            <a:pPr algn="ctr"/>
            <a:r>
              <a:rPr lang="en-US" sz="2400" noProof="1"/>
              <a:t>MPI_FLOAT</a:t>
            </a:r>
          </a:p>
          <a:p>
            <a:pPr algn="ctr"/>
            <a:r>
              <a:rPr lang="en-US" sz="2400" noProof="1"/>
              <a:t>MPI_LONG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714310-5957-4D3D-8CC6-47153C063192}"/>
              </a:ext>
            </a:extLst>
          </p:cNvPr>
          <p:cNvSpPr txBox="1"/>
          <p:nvPr/>
        </p:nvSpPr>
        <p:spPr>
          <a:xfrm>
            <a:off x="2017995" y="3429000"/>
            <a:ext cx="11853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7C0BB7-6193-4520-B98B-2A1B899D9759}"/>
              </a:ext>
            </a:extLst>
          </p:cNvPr>
          <p:cNvSpPr txBox="1"/>
          <p:nvPr/>
        </p:nvSpPr>
        <p:spPr>
          <a:xfrm>
            <a:off x="5765807" y="3388666"/>
            <a:ext cx="11853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3B229C-9EDE-45C5-BDAE-0A80EC3DEF9A}"/>
              </a:ext>
            </a:extLst>
          </p:cNvPr>
          <p:cNvSpPr txBox="1"/>
          <p:nvPr/>
        </p:nvSpPr>
        <p:spPr>
          <a:xfrm>
            <a:off x="1346847" y="2473912"/>
            <a:ext cx="4351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num_el(v)/</a:t>
            </a:r>
            <a:r>
              <a:rPr lang="en-US" sz="24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</a:p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C9B398-4499-4FE3-945F-E3A1C9E3569B}"/>
              </a:ext>
            </a:extLst>
          </p:cNvPr>
          <p:cNvSpPr txBox="1"/>
          <p:nvPr/>
        </p:nvSpPr>
        <p:spPr>
          <a:xfrm>
            <a:off x="5111040" y="2501562"/>
            <a:ext cx="4351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num_el(v)/</a:t>
            </a:r>
            <a:r>
              <a:rPr lang="en-US" sz="24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</a:p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93152F-58F2-407E-A5B9-4D29AC71EEE5}"/>
              </a:ext>
            </a:extLst>
          </p:cNvPr>
          <p:cNvSpPr txBox="1"/>
          <p:nvPr/>
        </p:nvSpPr>
        <p:spPr>
          <a:xfrm>
            <a:off x="8253644" y="2046601"/>
            <a:ext cx="3338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3">
                    <a:lumMod val="75000"/>
                  </a:schemeClr>
                </a:solidFill>
              </a:rPr>
              <a:t>[ 0, </a:t>
            </a:r>
            <a:r>
              <a:rPr lang="en-US" sz="24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  <a:r>
              <a:rPr lang="en-US" sz="2400" noProof="1">
                <a:solidFill>
                  <a:schemeClr val="accent3">
                    <a:lumMod val="75000"/>
                  </a:schemeClr>
                </a:solidFill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205224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BB557B-6AE2-4863-8CA4-EDF8A5FF3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50DBB9-DC0B-4813-9417-9A35EE36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MPI_Scatter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93E56-68E4-4315-89D0-D41D1AF97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88" y="2034716"/>
            <a:ext cx="10844424" cy="278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98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6AC6C5-C1D6-47EA-A774-7541D34D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812DAC-BA96-4A61-B77E-4D09EC72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MPI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EE1585-0E20-42BB-AE03-5B35A6DCCF6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652529"/>
            <a:ext cx="11197087" cy="4644753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Framework care facilitează</a:t>
            </a:r>
          </a:p>
          <a:p>
            <a:r>
              <a:rPr lang="ro-RO" dirty="0"/>
              <a:t>Pornirea programelor distribuite (procese pe același sistem sau pe sisteme diferite, dar strâns conectate – ideal aceeași rețea)</a:t>
            </a:r>
          </a:p>
          <a:p>
            <a:r>
              <a:rPr lang="ro-RO" dirty="0"/>
              <a:t>Conectarea proceselor unui program distribuit (accept, </a:t>
            </a:r>
            <a:r>
              <a:rPr lang="ro-RO" dirty="0" err="1"/>
              <a:t>bind</a:t>
            </a:r>
            <a:r>
              <a:rPr lang="ro-RO" dirty="0"/>
              <a:t>, </a:t>
            </a:r>
            <a:r>
              <a:rPr lang="ro-RO" dirty="0" err="1"/>
              <a:t>connect</a:t>
            </a:r>
            <a:r>
              <a:rPr lang="ro-RO" dirty="0"/>
              <a:t>)</a:t>
            </a:r>
          </a:p>
          <a:p>
            <a:r>
              <a:rPr lang="ro-RO" dirty="0"/>
              <a:t>Simplificarea identificării (identificatori în loc de IP, port)</a:t>
            </a:r>
          </a:p>
          <a:p>
            <a:r>
              <a:rPr lang="ro-RO" dirty="0"/>
              <a:t>Simplificarea comunicării (oferă funcții gen </a:t>
            </a:r>
            <a:r>
              <a:rPr lang="ro-RO" dirty="0" err="1"/>
              <a:t>Send</a:t>
            </a:r>
            <a:r>
              <a:rPr lang="ro-RO" dirty="0"/>
              <a:t>/</a:t>
            </a:r>
            <a:r>
              <a:rPr lang="ro-RO" dirty="0" err="1"/>
              <a:t>Recv</a:t>
            </a:r>
            <a:r>
              <a:rPr lang="ro-RO" dirty="0"/>
              <a:t>, </a:t>
            </a:r>
            <a:r>
              <a:rPr lang="ro-RO" dirty="0" err="1"/>
              <a:t>Broadcast</a:t>
            </a:r>
            <a:r>
              <a:rPr lang="ro-RO" dirty="0"/>
              <a:t>)</a:t>
            </a:r>
          </a:p>
          <a:p>
            <a:r>
              <a:rPr lang="ro-RO" dirty="0"/>
              <a:t>Asigură comunicarea corectă pe sisteme cu arhitecturi de calcul diferite (</a:t>
            </a:r>
            <a:r>
              <a:rPr lang="en-US" dirty="0"/>
              <a:t>little/big endian problems</a:t>
            </a:r>
            <a:r>
              <a:rPr lang="ro-RO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1329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B8DB6C-F42F-4CC6-9C27-BC6139FC8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46F731-1173-426A-945B-5EDA2167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D93EB8-EFC0-41D0-9855-D86DF4790CBC}"/>
              </a:ext>
            </a:extLst>
          </p:cNvPr>
          <p:cNvSpPr/>
          <p:nvPr/>
        </p:nvSpPr>
        <p:spPr>
          <a:xfrm>
            <a:off x="355619" y="1653122"/>
            <a:ext cx="116448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noProof="1"/>
              <a:t>int MPI_Gather ( </a:t>
            </a:r>
            <a:r>
              <a:rPr lang="en-US" sz="1600" b="1" noProof="1">
                <a:solidFill>
                  <a:schemeClr val="accent1">
                    <a:lumMod val="75000"/>
                  </a:schemeClr>
                </a:solidFill>
              </a:rPr>
              <a:t>↓ void *sb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accent4">
                    <a:lumMod val="75000"/>
                  </a:schemeClr>
                </a:solidFill>
              </a:rPr>
              <a:t>↓ int sc</a:t>
            </a:r>
            <a:r>
              <a:rPr lang="en-US" sz="1600" b="1" noProof="1"/>
              <a:t>, ↓ MPI_Datatype sd, </a:t>
            </a:r>
            <a:r>
              <a:rPr lang="en-US" sz="1600" b="1" noProof="1">
                <a:solidFill>
                  <a:schemeClr val="accent1">
                    <a:lumMod val="75000"/>
                  </a:schemeClr>
                </a:solidFill>
              </a:rPr>
              <a:t>↑ void *rb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accent4">
                    <a:lumMod val="75000"/>
                  </a:schemeClr>
                </a:solidFill>
              </a:rPr>
              <a:t>↓ int rc</a:t>
            </a:r>
            <a:r>
              <a:rPr lang="en-US" sz="1600" b="1" noProof="1"/>
              <a:t>, ↓ MPI_Datatype rd, </a:t>
            </a:r>
            <a:r>
              <a:rPr lang="en-US" sz="1600" b="1" noProof="1">
                <a:solidFill>
                  <a:schemeClr val="accent3">
                    <a:lumMod val="75000"/>
                  </a:schemeClr>
                </a:solidFill>
              </a:rPr>
              <a:t>↓ int root</a:t>
            </a:r>
            <a:r>
              <a:rPr lang="en-US" sz="1600" b="1" noProof="1"/>
              <a:t>, ↓ MPI_Comm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60820-4265-4256-BD3E-FF84D198EC77}"/>
              </a:ext>
            </a:extLst>
          </p:cNvPr>
          <p:cNvSpPr txBox="1"/>
          <p:nvPr/>
        </p:nvSpPr>
        <p:spPr>
          <a:xfrm>
            <a:off x="9500237" y="5396644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1"/>
              <a:t>MPI_COMM_WORLD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D83ED-D750-41BD-B877-C52BCCD4E948}"/>
              </a:ext>
            </a:extLst>
          </p:cNvPr>
          <p:cNvSpPr txBox="1"/>
          <p:nvPr/>
        </p:nvSpPr>
        <p:spPr>
          <a:xfrm>
            <a:off x="7782804" y="4689112"/>
            <a:ext cx="15906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/>
              <a:t>MPI_INT</a:t>
            </a:r>
          </a:p>
          <a:p>
            <a:pPr algn="ctr"/>
            <a:r>
              <a:rPr lang="en-US" sz="2000" noProof="1"/>
              <a:t>MPI_CHAR</a:t>
            </a:r>
          </a:p>
          <a:p>
            <a:pPr algn="ctr"/>
            <a:r>
              <a:rPr lang="en-US" sz="2000" noProof="1"/>
              <a:t>MPI_FLOAT</a:t>
            </a:r>
          </a:p>
          <a:p>
            <a:pPr algn="ctr"/>
            <a:r>
              <a:rPr lang="en-US" sz="2000" noProof="1"/>
              <a:t>MPI_LONG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6C23F2-B646-4785-9FD8-409915F33C52}"/>
              </a:ext>
            </a:extLst>
          </p:cNvPr>
          <p:cNvSpPr txBox="1"/>
          <p:nvPr/>
        </p:nvSpPr>
        <p:spPr>
          <a:xfrm>
            <a:off x="4055958" y="4689113"/>
            <a:ext cx="15906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/>
              <a:t>MPI_INT</a:t>
            </a:r>
          </a:p>
          <a:p>
            <a:pPr algn="ctr"/>
            <a:r>
              <a:rPr lang="en-US" sz="2000" noProof="1"/>
              <a:t>MPI_CHAR</a:t>
            </a:r>
          </a:p>
          <a:p>
            <a:pPr algn="ctr"/>
            <a:r>
              <a:rPr lang="en-US" sz="2000" noProof="1"/>
              <a:t>MPI_FLOAT</a:t>
            </a:r>
          </a:p>
          <a:p>
            <a:pPr algn="ctr"/>
            <a:r>
              <a:rPr lang="en-US" sz="2000" noProof="1"/>
              <a:t>MPI_LONG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CBA647-BBBB-41F5-9F12-46451A0E0E14}"/>
              </a:ext>
            </a:extLst>
          </p:cNvPr>
          <p:cNvSpPr txBox="1"/>
          <p:nvPr/>
        </p:nvSpPr>
        <p:spPr>
          <a:xfrm>
            <a:off x="2286586" y="2902327"/>
            <a:ext cx="768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9ADDBA-862E-43A8-BBC5-EAF82FF92D4D}"/>
              </a:ext>
            </a:extLst>
          </p:cNvPr>
          <p:cNvSpPr txBox="1"/>
          <p:nvPr/>
        </p:nvSpPr>
        <p:spPr>
          <a:xfrm>
            <a:off x="5793953" y="2902327"/>
            <a:ext cx="768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644296-1A30-449E-85A5-BFF3C900C131}"/>
              </a:ext>
            </a:extLst>
          </p:cNvPr>
          <p:cNvSpPr txBox="1"/>
          <p:nvPr/>
        </p:nvSpPr>
        <p:spPr>
          <a:xfrm>
            <a:off x="2325581" y="2197068"/>
            <a:ext cx="27350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num_el(v)/</a:t>
            </a:r>
            <a:r>
              <a:rPr lang="en-US" sz="20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</a:p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17AC80-8E02-4742-BAC7-BD27162F61D5}"/>
              </a:ext>
            </a:extLst>
          </p:cNvPr>
          <p:cNvSpPr txBox="1"/>
          <p:nvPr/>
        </p:nvSpPr>
        <p:spPr>
          <a:xfrm>
            <a:off x="5927918" y="2199624"/>
            <a:ext cx="27350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num_el(v)/</a:t>
            </a:r>
            <a:r>
              <a:rPr lang="en-US" sz="20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</a:p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20D93B-A4BB-47C8-9207-6D8B4712F4E9}"/>
              </a:ext>
            </a:extLst>
          </p:cNvPr>
          <p:cNvSpPr txBox="1"/>
          <p:nvPr/>
        </p:nvSpPr>
        <p:spPr>
          <a:xfrm>
            <a:off x="8950489" y="2150901"/>
            <a:ext cx="2105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3">
                    <a:lumMod val="75000"/>
                  </a:schemeClr>
                </a:solidFill>
              </a:rPr>
              <a:t>[ 0, </a:t>
            </a:r>
            <a:r>
              <a:rPr lang="en-US" sz="20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  <a:r>
              <a:rPr lang="en-US" sz="2000" noProof="1">
                <a:solidFill>
                  <a:schemeClr val="accent3">
                    <a:lumMod val="75000"/>
                  </a:schemeClr>
                </a:solidFill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4181334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0617B-75D6-4007-87A2-7387A0336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392DC1-3B26-4F23-9C7B-BD370A56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MPI_Gather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8D69A-29B7-421D-B120-000B5E991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24" y="2040210"/>
            <a:ext cx="10919352" cy="277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56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A7C050-68B5-4AD0-8EBC-EA270EF59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38614C-6DA8-4AB8-B23F-6C352A7D5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311514-3BD9-4288-9A2A-4EC48733F9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62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E12020-C7EA-4F61-931C-A92C09EC6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07E00E-34A2-4977-921A-63AB1F85F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blocking/non-blocking send/</a:t>
            </a:r>
            <a:r>
              <a:rPr lang="en-US" dirty="0" err="1"/>
              <a:t>recv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38039-7001-4574-B557-4ED802CEECC9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B0155-CB5D-45EA-B2B0-D87C01BBE936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B8D162-632B-47C3-AE25-37CB202CB0AE}"/>
              </a:ext>
            </a:extLst>
          </p:cNvPr>
          <p:cNvCxnSpPr/>
          <p:nvPr/>
        </p:nvCxnSpPr>
        <p:spPr>
          <a:xfrm flipH="1" flipV="1">
            <a:off x="5914487" y="1106273"/>
            <a:ext cx="72008" cy="5328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FBB5E62-743A-46F1-9AB7-4857C56D6CA2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E65E1F-5880-4D20-94F1-0986F9ACE8A2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995820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80DFAB-52CB-4073-9173-F0E5CE39B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3FAAB2-DADF-470A-8B07-9094F6CCE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blocking/non-blocking send/</a:t>
            </a:r>
            <a:r>
              <a:rPr lang="en-US" dirty="0" err="1"/>
              <a:t>recv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04483-BDBD-47F8-A821-76DD5119DB12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2658D5-20B8-416B-AFC5-6BC6D2464B26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DAB7CC-2BD6-4B7C-A92E-5DC546D6480E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0C344F-81C1-44A9-911A-9CF51C107AF1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77C178-819C-4924-8DD2-96728076823D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6A2A7E-5F66-4CFC-B4C9-B2B32DDF05F7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2C23594B-ACE4-4442-AE35-6CE9E97B32F7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BE8297-342D-4120-921D-7A971FB0DEA7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48F8B6D-950E-4B19-BE47-FE8DF8DE627E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1C21718-AB98-422E-AABF-855B4F492ED7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404443C-91C4-47E6-AFFF-D7F2375E93DA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508B013-293F-44EB-BDC4-3BA84E5142B3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982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6D7DD-39B1-4D48-A18C-A6D22B1D2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6D1D5C-CB94-42DD-AC25-7D383196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19C32-DCF5-454A-89E2-107024FBCE78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E3EBB-1072-4072-AAB7-B38DD8DB1E5B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A5CCFC-EC84-4D11-A282-9EEC6608EAF7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0014863-D0E9-43A1-A015-1AB837DCDB02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23FB1-FD05-42DF-816D-4833891AE59F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A40428-211B-4E6D-9EAA-30002F416D61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8A508AE6-BC79-4F09-80D7-69320DF07705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ACAB71-D4AE-4233-8A93-33D9A6690152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9420699-C1D9-4A87-9991-21D142450C06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CC0282A-F0C6-4564-9DE7-440D8FB36557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D1D1CEB-9BB3-4127-B22E-2D7531C45055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93E0481-B303-43F7-9BC6-C2949C81A48C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B87704-B751-4EF7-8B72-97E80A538494}"/>
              </a:ext>
            </a:extLst>
          </p:cNvPr>
          <p:cNvCxnSpPr/>
          <p:nvPr/>
        </p:nvCxnSpPr>
        <p:spPr>
          <a:xfrm>
            <a:off x="4126287" y="1904808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3F13178-9404-48D5-99E5-E2D55ABECEF8}"/>
              </a:ext>
            </a:extLst>
          </p:cNvPr>
          <p:cNvSpPr txBox="1"/>
          <p:nvPr/>
        </p:nvSpPr>
        <p:spPr>
          <a:xfrm>
            <a:off x="2223202" y="1709049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937599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D11500-BC3B-480E-9205-BE8C10364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D6AC37-77C4-4D57-91EB-F3CBD603A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FFB3F1-B982-4CC4-830F-F08C4D377FC7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1BE461-EC65-4E6D-93F2-954091F782F1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FDA881-CC55-4F04-B449-817C3B450CE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CECA1E-0892-4B11-A5FF-3B61CFCAE320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9233EF-91E2-4825-908F-8157F9EF3005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BBE90D-A6F4-48F1-BF50-3A91DC525FFD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436AE310-8201-42CD-BE55-EA7825A7D9FD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4FE297-451A-4744-980B-7063B10F5024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A18DC56-D933-4A10-BA9C-88E619FDD8E9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A83443A-D9EF-4692-9F57-FB21EAD37B35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450B05D-1C53-4135-96BF-4645B0A4CF7C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AF1B312-9E9A-4A9F-A2CC-35EDDE0EC388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C21E07-C752-467F-97A1-72026EFE7A26}"/>
              </a:ext>
            </a:extLst>
          </p:cNvPr>
          <p:cNvCxnSpPr/>
          <p:nvPr/>
        </p:nvCxnSpPr>
        <p:spPr>
          <a:xfrm>
            <a:off x="1847529" y="2060848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AAEAC3-59F5-43EA-B9D4-309E7B9D8787}"/>
              </a:ext>
            </a:extLst>
          </p:cNvPr>
          <p:cNvCxnSpPr/>
          <p:nvPr/>
        </p:nvCxnSpPr>
        <p:spPr>
          <a:xfrm>
            <a:off x="8020969" y="20635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3ED8A256-A151-4E0C-AB66-92D532A8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002" y="2019186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238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3B145D-E6AE-4D6C-B8BC-215C84800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2A6299-2B61-43E8-B131-8EB2DE34F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14FA6-A02A-4134-98B5-A249F015469C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16B4F-CF2D-4F5D-9DB8-81366B7C624E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3D9AB0-6953-4762-A82D-ADABC1F3FABA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04B005-DC4A-4AC6-899B-BBEE7E9E8256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EE0AB-E92C-42F3-83F5-29525F5B9877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04232C-CC1C-434D-84C3-9BF3327A544B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4596D24D-435E-40C2-B11A-2B313C97779E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D338BC-4646-4D77-8D38-211AD6FE8776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243C09-B3E8-4EE5-B765-195637875617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2D13B94-804B-4A19-B7DA-1A5052444017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BDAFADB-7A5D-45A1-9426-089C086CE5A8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420E04E-CBC3-4A50-AFA8-073346D667EE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325504-2C26-47EB-9DD3-C5C32D4C4B5C}"/>
              </a:ext>
            </a:extLst>
          </p:cNvPr>
          <p:cNvCxnSpPr/>
          <p:nvPr/>
        </p:nvCxnSpPr>
        <p:spPr>
          <a:xfrm>
            <a:off x="1847529" y="2060848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A5767E-9C4D-40F9-AD12-D1D9DA7B3960}"/>
              </a:ext>
            </a:extLst>
          </p:cNvPr>
          <p:cNvCxnSpPr/>
          <p:nvPr/>
        </p:nvCxnSpPr>
        <p:spPr>
          <a:xfrm>
            <a:off x="8020969" y="20635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EC701805-451B-4760-A5F0-E2F3030AB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295" y="378086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920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A8FE2B-7288-4CC4-9B14-07D8A2A34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41A54C-4949-4945-B316-4833B265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7D7298-0C9D-4F8B-8329-919278B2C22C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39F53-C152-40E1-B809-A4D1EA0D5D7A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FCAAC4-5356-4A8A-B014-969BD18976AC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EC8137-CF6B-4B6C-B6E3-5CD4E519993B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FFE52-0829-45FB-8A7F-30E122D540F7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F996BC-1FDF-4BC2-AE97-42CB6B9437D9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A485B206-2506-4717-8FD4-F9A004C53A1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97F9C8-B6A0-4456-9E0C-21B381E1BD91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120B884-68D0-4DA7-BB05-C7523E95FBE4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986915C-BCAD-4F21-999A-F0FB58DDC26B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57BEB1D-DC76-4CE6-B9BA-41799100E68A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6395D0C-7075-4F3F-B274-A5CC006FBD20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501767-138C-4B4C-A48C-91F345AFAAE4}"/>
              </a:ext>
            </a:extLst>
          </p:cNvPr>
          <p:cNvCxnSpPr/>
          <p:nvPr/>
        </p:nvCxnSpPr>
        <p:spPr>
          <a:xfrm>
            <a:off x="1847529" y="2708920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A755F5-C633-4403-802A-3E6E8A3473B4}"/>
              </a:ext>
            </a:extLst>
          </p:cNvPr>
          <p:cNvCxnSpPr/>
          <p:nvPr/>
        </p:nvCxnSpPr>
        <p:spPr>
          <a:xfrm>
            <a:off x="8020969" y="20635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12597E82-1C39-44A1-9A3E-9A4EAE9EC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295" y="378086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774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5D709E-A095-4F66-80B5-D71588DA5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1B75F7-E655-4DF9-9666-8A4589749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982D18-89D3-4879-A9EC-5BFCCB01D4BB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935717-4D34-417B-825D-D0A7BF05FA32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7A9E5F-BC6B-484B-ABE3-181A4CA11845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45D480-CBC5-4351-96EF-313DD5E1793D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F47E2-E031-4286-AB53-405508E32574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EFA1AE-BA3E-4DE6-896B-42117715B295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42A0E49-D150-4F11-9366-C8F84BF04B87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8A6559-0D36-4616-86B4-C88ACC1AE8C3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5986C35-DDBA-4514-989C-B335CA128B34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84B2C68-2EF3-431B-B0A1-7F6940315797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D2E8A30-DC89-4ABC-A16A-EB7E15B919FE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D4125C1-FAD0-46DF-9913-8AE676B8443E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610D1C-A168-48BF-A8F3-87A87A5F7471}"/>
              </a:ext>
            </a:extLst>
          </p:cNvPr>
          <p:cNvCxnSpPr/>
          <p:nvPr/>
        </p:nvCxnSpPr>
        <p:spPr>
          <a:xfrm>
            <a:off x="1847529" y="2708920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9379E6-269C-4B40-BFD8-B63F5703E6B1}"/>
              </a:ext>
            </a:extLst>
          </p:cNvPr>
          <p:cNvCxnSpPr/>
          <p:nvPr/>
        </p:nvCxnSpPr>
        <p:spPr>
          <a:xfrm>
            <a:off x="8020969" y="20635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D67488D1-9A6D-419E-A33B-C4F6FEB7D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014" y="5349528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877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BDD2AE-CE97-418C-8C02-9D44B290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F08DF4-F6A4-4899-82DF-1C4488CB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</a:t>
            </a:r>
            <a:r>
              <a:rPr lang="ro-RO" dirty="0"/>
              <a:t>memoria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55FDC-988F-4F4B-B4DC-701B2A190E2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762699"/>
            <a:ext cx="11197087" cy="4534584"/>
          </a:xfrm>
        </p:spPr>
        <p:txBody>
          <a:bodyPr/>
          <a:lstStyle/>
          <a:p>
            <a:r>
              <a:rPr lang="en-US" dirty="0"/>
              <a:t>Nu avem </a:t>
            </a:r>
            <a:r>
              <a:rPr lang="en-US" dirty="0" err="1"/>
              <a:t>memorie</a:t>
            </a:r>
            <a:r>
              <a:rPr lang="en-US" dirty="0"/>
              <a:t> </a:t>
            </a:r>
            <a:r>
              <a:rPr lang="en-US" dirty="0" err="1"/>
              <a:t>partajată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MPI. </a:t>
            </a:r>
            <a:r>
              <a:rPr lang="en-US" dirty="0" err="1"/>
              <a:t>Arhitectură</a:t>
            </a:r>
            <a:r>
              <a:rPr lang="en-US" dirty="0"/>
              <a:t> NUMA</a:t>
            </a:r>
          </a:p>
          <a:p>
            <a:r>
              <a:rPr lang="en-US" dirty="0"/>
              <a:t>Toate </a:t>
            </a:r>
            <a:r>
              <a:rPr lang="en-US" dirty="0" err="1"/>
              <a:t>variabilele</a:t>
            </a:r>
            <a:r>
              <a:rPr lang="en-US" dirty="0"/>
              <a:t> sunt locale </a:t>
            </a:r>
            <a:r>
              <a:rPr lang="en-US" dirty="0" err="1"/>
              <a:t>proceselor</a:t>
            </a:r>
            <a:r>
              <a:rPr lang="en-US" dirty="0"/>
              <a:t>.</a:t>
            </a:r>
          </a:p>
          <a:p>
            <a:r>
              <a:rPr lang="en-US" dirty="0"/>
              <a:t>Pentru a </a:t>
            </a:r>
            <a:r>
              <a:rPr lang="en-US" dirty="0" err="1"/>
              <a:t>muta</a:t>
            </a:r>
            <a:r>
              <a:rPr lang="en-US" dirty="0"/>
              <a:t> </a:t>
            </a:r>
            <a:r>
              <a:rPr lang="en-US" dirty="0" err="1"/>
              <a:t>informație</a:t>
            </a:r>
            <a:r>
              <a:rPr lang="en-US" dirty="0"/>
              <a:t> de la un </a:t>
            </a:r>
            <a:r>
              <a:rPr lang="en-US" dirty="0" err="1"/>
              <a:t>proces</a:t>
            </a:r>
            <a:r>
              <a:rPr lang="en-US" dirty="0"/>
              <a:t> la </a:t>
            </a:r>
            <a:r>
              <a:rPr lang="en-US" dirty="0" err="1"/>
              <a:t>altul</a:t>
            </a:r>
            <a:r>
              <a:rPr lang="en-US" dirty="0"/>
              <a:t> </a:t>
            </a:r>
            <a:r>
              <a:rPr lang="en-US" dirty="0" err="1"/>
              <a:t>vor</a:t>
            </a:r>
            <a:r>
              <a:rPr lang="en-US" dirty="0"/>
              <a:t> trebuie </a:t>
            </a:r>
            <a:r>
              <a:rPr lang="en-US" dirty="0" err="1"/>
              <a:t>folosită</a:t>
            </a:r>
            <a:r>
              <a:rPr lang="en-US" dirty="0"/>
              <a:t> </a:t>
            </a:r>
            <a:r>
              <a:rPr lang="en-US" dirty="0" err="1"/>
              <a:t>comunicație</a:t>
            </a:r>
            <a:r>
              <a:rPr lang="en-US" dirty="0"/>
              <a:t>,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apelul</a:t>
            </a:r>
            <a:r>
              <a:rPr lang="en-US" dirty="0"/>
              <a:t> </a:t>
            </a:r>
            <a:r>
              <a:rPr lang="en-US" dirty="0" err="1"/>
              <a:t>funcțiilor</a:t>
            </a:r>
            <a:r>
              <a:rPr lang="en-US" dirty="0"/>
              <a:t> </a:t>
            </a:r>
            <a:r>
              <a:rPr lang="en-US" dirty="0" err="1"/>
              <a:t>oferite</a:t>
            </a:r>
            <a:r>
              <a:rPr lang="en-US" dirty="0"/>
              <a:t> de MPI:</a:t>
            </a:r>
          </a:p>
          <a:p>
            <a:pPr lvl="1"/>
            <a:r>
              <a:rPr lang="en-US" dirty="0"/>
              <a:t>Send/</a:t>
            </a:r>
            <a:r>
              <a:rPr lang="en-US" dirty="0" err="1"/>
              <a:t>Recv</a:t>
            </a:r>
            <a:endParaRPr lang="en-US" dirty="0"/>
          </a:p>
          <a:p>
            <a:pPr lvl="1"/>
            <a:r>
              <a:rPr lang="en-US" dirty="0"/>
              <a:t>Broadcast</a:t>
            </a:r>
          </a:p>
          <a:p>
            <a:pPr lvl="1"/>
            <a:r>
              <a:rPr lang="en-US" dirty="0"/>
              <a:t>Scatter</a:t>
            </a:r>
          </a:p>
          <a:p>
            <a:pPr lvl="1"/>
            <a:r>
              <a:rPr lang="en-US" dirty="0"/>
              <a:t>Gather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137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19102B-263A-4C63-AB74-FC583D82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BC4B6B-1EE9-49AE-9F15-A9E88233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4AF07-182A-458A-ABF9-408F26C1C406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92453-A50D-4B6F-A17F-3A881112AB5E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2A2AD5-3D24-44C3-9F9D-BB7D46F9FC3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487F2E-22B0-44EE-A81B-6A6323202AFB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BF4782-5E06-4A59-B8F0-112E23005DCD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2AC8F3-6934-48DA-96B2-AB92AA2DCAA6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8AE46379-D6CD-4EC0-86B1-4952AD59E82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C1EB1-236F-44E8-8F9D-A78FFCA2B010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8B4FC21-4EA6-46F4-9A45-55739AF256B5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356B68B-B795-4D4E-B386-CD61CE6D6C9D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F488E23-9CDA-4387-9871-E1E2BAF61FFE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D8C6DBF-422A-46FA-83DE-6FDF5035DEA8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FFE9D5-90C4-432D-A903-65AAEBD1AB68}"/>
              </a:ext>
            </a:extLst>
          </p:cNvPr>
          <p:cNvCxnSpPr/>
          <p:nvPr/>
        </p:nvCxnSpPr>
        <p:spPr>
          <a:xfrm>
            <a:off x="1847529" y="2708920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177BC3-43B6-432F-B37A-9EE7C41576FB}"/>
              </a:ext>
            </a:extLst>
          </p:cNvPr>
          <p:cNvCxnSpPr/>
          <p:nvPr/>
        </p:nvCxnSpPr>
        <p:spPr>
          <a:xfrm>
            <a:off x="8020969" y="20635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CD5D37CA-34F9-44BD-A627-54C2AD7A6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582" y="336112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3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1CF225-02AF-418D-93A6-2CFAA6251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5C4EEF-0D21-42D1-A7A0-485F66DC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E848C1-01B7-4197-BF16-760A0723C8BC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F6517-5233-4F81-B0BE-C963045A7C3A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5DC7BE-A09C-41D3-AAAA-FEBB3654B8C4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371140-20D2-4F01-B702-E18EE93EFAB3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E9998-D2C7-484A-84D2-28EDBE31934D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5532B-D806-4A09-9620-CC7523C1613A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FF1438E7-CCE2-492C-96D9-4AEE065FFF71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9D57A-48F3-4D90-B15E-070180FCE94F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F4B727B-FD83-40F0-BB89-6278B020279D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1518A1B-EC33-4BFD-A645-2B23CC65C23F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9BF23C3-ECB0-43A7-A2CC-95AAD818838B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D201D67-7222-4ADC-8940-B1E28C9AEFCE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26E79D-6B9D-4BF7-ACF3-310A5CD7B879}"/>
              </a:ext>
            </a:extLst>
          </p:cNvPr>
          <p:cNvCxnSpPr/>
          <p:nvPr/>
        </p:nvCxnSpPr>
        <p:spPr>
          <a:xfrm>
            <a:off x="1847529" y="2708920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006D2B-3F95-4D33-8598-21A8C77F2514}"/>
              </a:ext>
            </a:extLst>
          </p:cNvPr>
          <p:cNvCxnSpPr/>
          <p:nvPr/>
        </p:nvCxnSpPr>
        <p:spPr>
          <a:xfrm>
            <a:off x="8005193" y="263554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B869C613-72CD-4EE9-8C0C-193D1D74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193" y="1901065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698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03C10F-D4BB-424B-A4AB-F24EE9EC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BCB3F3-3D07-41CE-821D-EF0C2143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670CB-E5CD-48F7-9D5A-11193758519A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29B22-9932-4FE5-9CD2-EF27A495E1CB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C093F8-3BEF-4DB1-808B-804C3409FDA6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BAE9E-45E2-4BF4-8F62-CFECB897572C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2629D1-C3AC-47C0-AC59-5BCBB10B7740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40123637-D959-433F-8E15-12D65CB856E7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B3EA176-9EB7-4C80-88E2-C505F90CC05D}"/>
              </a:ext>
            </a:extLst>
          </p:cNvPr>
          <p:cNvCxnSpPr>
            <a:stCxn id="5" idx="3"/>
            <a:endCxn id="9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F927183-5CFA-428A-A003-852E00843CC6}"/>
              </a:ext>
            </a:extLst>
          </p:cNvPr>
          <p:cNvCxnSpPr>
            <a:stCxn id="9" idx="2"/>
            <a:endCxn id="10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A4D332-A8EE-40D6-BFF3-F632C14B077C}"/>
              </a:ext>
            </a:extLst>
          </p:cNvPr>
          <p:cNvCxnSpPr/>
          <p:nvPr/>
        </p:nvCxnSpPr>
        <p:spPr>
          <a:xfrm>
            <a:off x="1868255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Envelope by ciubotaru">
            <a:extLst>
              <a:ext uri="{FF2B5EF4-FFF2-40B4-BE49-F238E27FC236}">
                <a16:creationId xmlns:a16="http://schemas.microsoft.com/office/drawing/2014/main" id="{F813DDBE-8CDB-49A0-AAE0-1BFB64FD4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498" y="229322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nvelope by ciubotaru">
            <a:extLst>
              <a:ext uri="{FF2B5EF4-FFF2-40B4-BE49-F238E27FC236}">
                <a16:creationId xmlns:a16="http://schemas.microsoft.com/office/drawing/2014/main" id="{59E84E2A-22AB-4A1F-A162-1FEF2DBE3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780" y="3996887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nvelope by ciubotaru">
            <a:extLst>
              <a:ext uri="{FF2B5EF4-FFF2-40B4-BE49-F238E27FC236}">
                <a16:creationId xmlns:a16="http://schemas.microsoft.com/office/drawing/2014/main" id="{B8A1E55F-635D-472A-BC22-1DADDFCCB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266" y="3996887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nvelope by ciubotaru">
            <a:extLst>
              <a:ext uri="{FF2B5EF4-FFF2-40B4-BE49-F238E27FC236}">
                <a16:creationId xmlns:a16="http://schemas.microsoft.com/office/drawing/2014/main" id="{92208C75-B39A-4C8F-B090-DD7D9FAB9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45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Envelope by ciubotaru">
            <a:extLst>
              <a:ext uri="{FF2B5EF4-FFF2-40B4-BE49-F238E27FC236}">
                <a16:creationId xmlns:a16="http://schemas.microsoft.com/office/drawing/2014/main" id="{5DFF967D-1501-49E2-A9B4-703E3C882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32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FECFEB51-C30C-47D8-8DF3-BC916E54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615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FC1483-B430-4AE5-8D4C-D7D6E7A78005}"/>
              </a:ext>
            </a:extLst>
          </p:cNvPr>
          <p:cNvSpPr txBox="1"/>
          <p:nvPr/>
        </p:nvSpPr>
        <p:spPr>
          <a:xfrm>
            <a:off x="6119256" y="2285269"/>
            <a:ext cx="35945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MPI_Send</a:t>
            </a:r>
            <a:r>
              <a:rPr lang="en-US" sz="2800" b="1" dirty="0"/>
              <a:t>() </a:t>
            </a:r>
            <a:r>
              <a:rPr lang="ro-RO" sz="2800" b="1" dirty="0"/>
              <a:t>poate bloca dacă buffer-</a:t>
            </a:r>
            <a:r>
              <a:rPr lang="ro-RO" sz="2800" b="1" dirty="0" err="1"/>
              <a:t>ul</a:t>
            </a:r>
            <a:r>
              <a:rPr lang="ro-RO" sz="2800" b="1" dirty="0"/>
              <a:t> local este plin.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36580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EF4438-ACAF-465D-B997-4935EFFB8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B5018-71AE-433F-AA59-4E7B50C1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20705B-E80E-42F0-97C0-4EB7E16A7B94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96152-9D35-46B4-8055-4CD2A52EC983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9F68FB-6A4A-44B5-A744-4D4F5F8D1E6E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A3962D-0C0E-454E-944D-470AD6CF2771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27738-F842-4055-B7AA-B6A1A45A6014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E9CCF5-7CA9-4DDE-A906-9557102AEDCF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F562DDC-633C-4192-B290-AB213BFC3E72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32C68E-FF95-4076-BFBD-1C561A2AD882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FEF5D32-2DFC-4AD6-9C32-EB547E72840B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25B883A-A42B-451B-B92B-D6D008B35650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6AC8B27-B5E4-4B32-81F7-C50D318A9CD5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DEF6A35-7FF1-4F82-A17B-569AF359F3DA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7E70A2-F91B-4978-8D54-B32D93D4B4BF}"/>
              </a:ext>
            </a:extLst>
          </p:cNvPr>
          <p:cNvCxnSpPr/>
          <p:nvPr/>
        </p:nvCxnSpPr>
        <p:spPr>
          <a:xfrm>
            <a:off x="1868255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2E6B1F-5FE0-4D13-96EE-B92BA8744CD9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8A1A4DCB-C978-496E-9162-D9BD272DD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498" y="229322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Envelope by ciubotaru">
            <a:extLst>
              <a:ext uri="{FF2B5EF4-FFF2-40B4-BE49-F238E27FC236}">
                <a16:creationId xmlns:a16="http://schemas.microsoft.com/office/drawing/2014/main" id="{DD2F3FFD-567C-4ABD-9F9E-DE8A2EFBA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171" y="518641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Envelope by ciubotaru">
            <a:extLst>
              <a:ext uri="{FF2B5EF4-FFF2-40B4-BE49-F238E27FC236}">
                <a16:creationId xmlns:a16="http://schemas.microsoft.com/office/drawing/2014/main" id="{E841FBDF-600F-4655-9A4E-2A1EC895E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657" y="518641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Envelope by ciubotaru">
            <a:extLst>
              <a:ext uri="{FF2B5EF4-FFF2-40B4-BE49-F238E27FC236}">
                <a16:creationId xmlns:a16="http://schemas.microsoft.com/office/drawing/2014/main" id="{B80DA15C-F6BE-4CB3-BA15-79036A044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036" y="5183823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Envelope by ciubotaru">
            <a:extLst>
              <a:ext uri="{FF2B5EF4-FFF2-40B4-BE49-F238E27FC236}">
                <a16:creationId xmlns:a16="http://schemas.microsoft.com/office/drawing/2014/main" id="{B54C7FA8-C16C-464C-AB99-A09E5ACA7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32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Envelope by ciubotaru">
            <a:extLst>
              <a:ext uri="{FF2B5EF4-FFF2-40B4-BE49-F238E27FC236}">
                <a16:creationId xmlns:a16="http://schemas.microsoft.com/office/drawing/2014/main" id="{FDB76FEF-FCF6-4146-9E8B-04A7E2DE3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615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679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D4CE93-D6BF-48E8-BC70-B97AD044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E00B91-DC5C-4A75-8620-0F28D29C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4354E-8229-4834-929A-4B063485BB1E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4E5FF-59B7-4862-B3EB-9367D41CDBE9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C559A7-BA53-4B7E-BDE2-FDB3AA805C8A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E6B3CB9-7E47-41A2-BD93-0F8D9E4E4338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F2EA3-E7ED-4127-AEB0-93E6D5384E31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2D010-1BE2-4473-9BC5-516EE2944E55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67EDB08F-BCE4-44DB-99B3-99BC0C6CFFF2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825E37-05EB-4F8E-944B-702EA7BEBC9D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F417069-DD6D-477B-B829-BC8D3B7AB92A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49EB9BE-D7CF-46AB-AD46-83C7C716413C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FBF7283-A85D-4963-9A5F-DFF194DBACB9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D2DD468-D1AF-417F-8E02-BF4745E33D54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3F19F6-C33E-4D83-B36D-19E14486DA34}"/>
              </a:ext>
            </a:extLst>
          </p:cNvPr>
          <p:cNvCxnSpPr/>
          <p:nvPr/>
        </p:nvCxnSpPr>
        <p:spPr>
          <a:xfrm>
            <a:off x="1868255" y="2708920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7C49F9-4EA2-4393-8D02-3D4D6DE9574B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29602C1D-8520-4507-BCCC-41A3CFCCA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3998117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Envelope by ciubotaru">
            <a:extLst>
              <a:ext uri="{FF2B5EF4-FFF2-40B4-BE49-F238E27FC236}">
                <a16:creationId xmlns:a16="http://schemas.microsoft.com/office/drawing/2014/main" id="{3B30B7F2-8CBF-4D7B-BDB3-3B4B83CCF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171" y="518641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Envelope by ciubotaru">
            <a:extLst>
              <a:ext uri="{FF2B5EF4-FFF2-40B4-BE49-F238E27FC236}">
                <a16:creationId xmlns:a16="http://schemas.microsoft.com/office/drawing/2014/main" id="{EC522BA1-4433-406B-956A-34CA31519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657" y="518641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Envelope by ciubotaru">
            <a:extLst>
              <a:ext uri="{FF2B5EF4-FFF2-40B4-BE49-F238E27FC236}">
                <a16:creationId xmlns:a16="http://schemas.microsoft.com/office/drawing/2014/main" id="{D569A240-6D63-49FE-A58A-4DDD9DB94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036" y="5183823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Envelope by ciubotaru">
            <a:extLst>
              <a:ext uri="{FF2B5EF4-FFF2-40B4-BE49-F238E27FC236}">
                <a16:creationId xmlns:a16="http://schemas.microsoft.com/office/drawing/2014/main" id="{A015BD00-6CCA-45EF-9215-9353C70D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32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Envelope by ciubotaru">
            <a:extLst>
              <a:ext uri="{FF2B5EF4-FFF2-40B4-BE49-F238E27FC236}">
                <a16:creationId xmlns:a16="http://schemas.microsoft.com/office/drawing/2014/main" id="{2738B02F-378C-40D5-ABAF-75BEC44F4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615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02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45F2ED-BE25-4B55-B5B8-DA1B97792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FD5BBE-C648-41BF-86E1-9F382A79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58843-76F3-48B8-85C9-74C5FD3A1EC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5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28EE3D-422C-4FA8-B527-91109CEC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CFE62-EDE4-4505-AECF-40CB09C6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56A5C-8413-4E0F-AE13-D78D48C97FDC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870420-C1A9-42C5-8120-DE3B12589985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95ED24-6628-4CF2-A1B5-235EDD34761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47A6A6E-B729-4AE9-A0A0-50283CD08BF2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42C22-9CB5-44D4-BF4A-EA600F820307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569913-6B22-4500-8DC3-0C461EAF64D5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E62AB495-521A-45AC-8242-BAD77AA6587D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5969AA-49F4-4DFE-BEB3-2B0593D28CA2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8624116-2745-43DB-9338-4329EE896B31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B91E125-FB13-4B85-A477-1C5EC9EC0BAD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1BCA105-8879-4832-B120-34983FE3BDEE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C69E617-B945-4983-9397-C2715B483DA7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056193-7F6D-4290-BCF7-A1C53179B722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5A9B10-6B1E-4E26-80AC-2C6B078779A5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5B399A4E-2834-41BD-846E-BEA2389E2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685" y="2161212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350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B6AB0C-38C0-4B0E-9A89-00823D054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B9552E-632E-472F-9BFF-BCA902793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9EA71-FFC6-45E4-A208-D16F317310F8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AEFA7-DCDE-4197-8DCC-FF93FAD4D416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5C9988-9D05-41B9-95DD-2A7F2A9CCB10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D7C725-173F-414B-B552-48CA7DB8A1D9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6A5418-DEE7-4C52-AECB-6851EEEBE153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31EA21-009B-46EC-8DF7-05EEDC46BEEC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BAF768EE-35F7-4762-A5FA-12D9A394FC6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2F71DC-B148-49B5-A956-92DD80E1A6BE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1C53159-1D0E-467F-9911-32E483874EFD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EFAEC86-AB9D-47D6-8AC1-E9EE2D804E1E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D450C80-DC60-4628-8571-587E500964AD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37C264B-ECAB-470D-9958-1FBE6CF6A8E5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F3B046-1B0F-4738-93C0-12EF9956FE83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68D3AA-EFAA-403F-A8ED-E1181232E06C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B43906F4-1C93-4296-99BE-7B3CA27E9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79" y="346911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470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0A3897-2C71-41E8-8371-14E6CF683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A6ABF2-403C-4E87-9D68-E4511554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EBCC9E-43B4-4039-ADB2-581DBD8D26C7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87515-2796-43CC-B6D6-EF4FA4AD4442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525B6C-A31B-4CBC-83F5-90B25CF49C3B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EAB868-9839-4B25-8C9A-2E0C8813A6AC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9251C-57AD-4F41-BAC8-6CB06DB41718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CB1EF-1443-497E-B553-FDC956D4460C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8084A253-92C0-4343-9A33-0B055BFA20C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7CEF8-6366-4F29-AAD5-0E5C41BADB6A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FBCBF5A-9559-4240-8C27-EFED24614C9B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B6B5F15-FBE9-4E63-81F7-286AAE8707C4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C119773-438C-4089-98F9-830D148EFBFD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B04DC97-18B0-426F-9F9A-9DD5EF2D1614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CFF7C2-C719-4A01-8C70-486A348F7E39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10863C-A2D5-4FC4-BC88-BC68BC576714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2DD37CA9-DA4A-434C-890B-E745499D3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959" y="5349528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136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D44B7D-038D-4386-A319-F4E3DB650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CC6132-83BA-4A63-9283-1547581B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75369-234B-4AC0-8B8B-1A801BD419C9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4B46F-4E91-4B44-911B-2CD1026E6189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0697FA-461B-4E6B-90FF-90E0B97814E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9FFB941-B049-4498-BAA9-A2C6FA112064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1DAE9-D87D-4641-B94E-7A5F53AC81B1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6378A7-9772-4AB2-B92D-979DD073E7A9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B89E952B-F37B-4670-9DD1-26F78BAD7DF3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ADCA19-F81F-4F66-9C23-3D38AD674618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D63EFF3-C703-4B56-A401-6735BCD6E0E7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47A0BDA-DAE9-448A-98A4-834567FABA91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68C9799-B675-4E7B-852D-9D9A1F498247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719566E-EFBC-4C07-9F03-BB812B68DEE9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5BE2D0-48F4-4FC8-B749-6174F3790CC3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2B5C2D-461A-40FF-BAEC-EE3B641455F1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DB9C130E-EA4E-4DCC-9F59-22550F30E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951" y="3354952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779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E82989-06BA-4B86-B404-A1D65D09A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07FC10-10A9-4A8E-914A-28D286FEB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Instalare</a:t>
            </a:r>
            <a:r>
              <a:rPr lang="en-US" dirty="0"/>
              <a:t> </a:t>
            </a:r>
            <a:r>
              <a:rPr lang="en-US" dirty="0" err="1"/>
              <a:t>OpenMPI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C2ACC-4872-466C-B356-ED39EAEFFF7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7118" y="2599981"/>
            <a:ext cx="12114881" cy="82901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apt-get install </a:t>
            </a:r>
            <a:r>
              <a:rPr lang="en-US" sz="2800" dirty="0" err="1"/>
              <a:t>libopenmpi</a:t>
            </a:r>
            <a:r>
              <a:rPr lang="en-US" sz="2800" dirty="0"/>
              <a:t>-dev </a:t>
            </a:r>
            <a:r>
              <a:rPr lang="en-US" sz="2800" dirty="0" err="1"/>
              <a:t>openmpi</a:t>
            </a:r>
            <a:r>
              <a:rPr lang="en-US" sz="2800" dirty="0"/>
              <a:t>-bin </a:t>
            </a:r>
            <a:r>
              <a:rPr lang="en-US" sz="2800" dirty="0" err="1"/>
              <a:t>openmpi</a:t>
            </a:r>
            <a:r>
              <a:rPr lang="en-US" sz="2800" dirty="0"/>
              <a:t>-doc </a:t>
            </a:r>
            <a:r>
              <a:rPr lang="en-US" sz="2800" dirty="0" err="1"/>
              <a:t>openmpi</a:t>
            </a:r>
            <a:r>
              <a:rPr lang="en-US" sz="2800" dirty="0"/>
              <a:t>-common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679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A3933A-7D78-4860-AED5-E6774A20F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00D2F8-EE8C-4A12-9E8A-8370C135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392AE-05D3-437B-8FA0-599897A821A0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218C2-356B-45CA-8F0F-B07D90B467C8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78D8B2-EF9D-4985-BC0B-856BE3B748C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AC204D0-6E29-4692-9970-FBA30970046E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0C7FC-A89E-45CF-9B72-25B47D31C672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D329B4-F207-406C-8025-508A3ECEB4DF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3D5252CA-ABFF-4C55-B392-1329675309C6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C76488-DB35-47E2-AE8F-ADE1216E050B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DE1C764-4672-4645-B692-9BD2109D617D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9E89177-5741-4CF9-B9A9-E46C6EF251FD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533B35D-1A77-407A-841F-61D6BEC6071F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1B04CC1-B4B1-4DF9-91E6-C738F488247D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885A7F-0706-46B9-8629-F5AFB0397DF8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AB016B-68A3-4879-A2DB-710C03AE9930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EE9447B3-BFAA-428D-A903-20BE5B87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280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0D1D87-10EC-4397-941D-69244261A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BA0C6A-EA21-4D4A-A836-9853502C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FA12E-ACB4-497D-938A-832710C05010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9BADB-CDF8-4C9F-8763-B7EB37955F30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7A6ED3-B759-4B5B-A215-E0865ED23110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36CFF6-BF0D-4A23-81B1-C89DE71D89A2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B35C4-0EA6-41AC-91E4-636BD2CA8ED2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078046-7994-4B8E-BF17-ADA8847F9B56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1A9A970E-1601-4E9D-9D06-175BB78C7B9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269A62-28B6-4F4D-A859-5DEAF08E89DC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6D7934D-B07B-41ED-867E-7EFF21CD4BAA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94325C4-346D-4A92-B2BD-7FECCC41E661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61201DB-7830-4BD5-B50C-9440B185332B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829FE3E-CF77-4F7D-AB0E-01A263DBBCD5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CFCAF2-83B8-4DF7-A693-56AFDDA9B670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06CF5D-29F4-4F92-AAB9-0F364DAD3C81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56FF14EA-4D25-4FE8-BCC2-3267E96E4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4D46804-D15E-4829-A5E3-0D8525B87D99}"/>
              </a:ext>
            </a:extLst>
          </p:cNvPr>
          <p:cNvSpPr txBox="1"/>
          <p:nvPr/>
        </p:nvSpPr>
        <p:spPr>
          <a:xfrm>
            <a:off x="8913604" y="255481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Got it!</a:t>
            </a:r>
          </a:p>
        </p:txBody>
      </p:sp>
    </p:spTree>
    <p:extLst>
      <p:ext uri="{BB962C8B-B14F-4D97-AF65-F5344CB8AC3E}">
        <p14:creationId xmlns:p14="http://schemas.microsoft.com/office/powerpoint/2010/main" val="3799593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8D423C-FF45-43A1-B655-27EE85291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DC8884-860F-4578-B139-0B804C5BB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F117A-A65F-4112-B04F-EA1C9C5AEB7A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5BBE0-9153-4D42-9BF3-0C172CC39946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154874-0D44-47E0-A7EB-44954B1AECE4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D56BD53-583D-425A-B0CB-709C6E72AB71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1817AB-43EF-41D6-8943-6309CBA6778C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850605-3642-4577-ACA5-AF0452528D8C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B7D9F042-81FC-41A7-B448-1C62AA1A9656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A551A8-30CE-44F0-9563-5690A6A8932A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F2E07D6-DF55-4425-8AE7-01606ED683B6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9FCB2AA-2B3C-45F5-9FBA-0F046E0E6875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54E9DA9-35E1-4570-99C6-5D8CA29E939D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0FFF180-B190-4D3C-AA06-7D0EA3258A22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8E103F-3A01-4AB4-AF0D-8FC662545FF0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04DCB4-CD03-4588-B603-22AA307C857B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5CA41E42-16AE-4BC5-B685-4D4E4756E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B2832A-E961-4811-AA12-19612DAF092F}"/>
              </a:ext>
            </a:extLst>
          </p:cNvPr>
          <p:cNvSpPr txBox="1"/>
          <p:nvPr/>
        </p:nvSpPr>
        <p:spPr>
          <a:xfrm>
            <a:off x="6969057" y="393685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Got it!</a:t>
            </a:r>
          </a:p>
        </p:txBody>
      </p:sp>
    </p:spTree>
    <p:extLst>
      <p:ext uri="{BB962C8B-B14F-4D97-AF65-F5344CB8AC3E}">
        <p14:creationId xmlns:p14="http://schemas.microsoft.com/office/powerpoint/2010/main" val="28837600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26AA8F-FB3A-4E66-B3B8-6236AB909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EFC91B-88FC-4306-9EFF-C91977256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97C972-ABBE-4E04-8FAB-EE6348170178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3C4D2-00E0-4DE1-A685-5729C1D573DD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8FFD1E-6563-4FC9-91B7-970C9780FC64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92EB6DD-68B7-45F7-948E-A8B60B849EBF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4F5602-4DA1-4D06-BB80-D1B02A094027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6CB5E0-670A-4BF5-8E2B-BE0E2CE1F4C7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9A7DF838-5AFA-46C5-966A-72A14DB272E9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2D4971-D7DA-4401-88AA-2D7D716C6113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CDBA57F-9B72-42CA-BCD5-FB2E2E0FD8F3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72EBE28-EDA4-4BEA-B74D-8F80A9ED35CE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F455C7A-F3C5-48BA-A683-88BC8A7C6AF3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57DC0A0-7179-4D5D-A2FD-661A5082EFAE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1B7B7B-AB85-4E47-9886-1739159E7A50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1FD1AA-AC17-4C4C-94A5-E2AAAE610E9D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D30DF210-C151-4F75-A2E0-C4442186D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8C64EB-AF56-454A-96E0-39C7378F91A1}"/>
              </a:ext>
            </a:extLst>
          </p:cNvPr>
          <p:cNvSpPr txBox="1"/>
          <p:nvPr/>
        </p:nvSpPr>
        <p:spPr>
          <a:xfrm>
            <a:off x="4441160" y="532073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Got it!</a:t>
            </a:r>
          </a:p>
        </p:txBody>
      </p:sp>
    </p:spTree>
    <p:extLst>
      <p:ext uri="{BB962C8B-B14F-4D97-AF65-F5344CB8AC3E}">
        <p14:creationId xmlns:p14="http://schemas.microsoft.com/office/powerpoint/2010/main" val="1520297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CFD65A-3DBC-4773-B6B9-877F6B9F3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50536F-4E49-4F04-85AE-0A448634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199172-C5DF-4567-B730-B52A3485C674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D948A-5FF6-48E8-8B7B-A7F9B0593C2A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05B472-70B0-4A36-956E-669043A8407C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3BCB436-EA4D-4F44-81FB-4D5A909C9360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DDF820-6786-4241-9912-F8DB03F9895B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160F6B-A986-4B60-B6CE-D04D86DF1E5D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2396BE02-5A00-4468-9DAD-F1BDFFAD1761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272484-30A2-4C41-A80E-6F54CDEB23D9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45B9BD-BC04-4AD1-AD74-71B6A695BDC0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FBEA0E1-4DCD-408E-88C3-9D084EAAA1CF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850E229-D2AE-4F5A-B942-50FA40E820D4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7D11268-D591-40D8-9746-0A3F135CE609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69ED62-760F-4D05-9486-98800D8CC63F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B57055-293A-4DB6-A84B-8D815ED82ED6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2CBBE31B-DC58-43BE-B968-559CBEDB2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2F5EB54-7056-477E-8F11-7187195A9ED7}"/>
              </a:ext>
            </a:extLst>
          </p:cNvPr>
          <p:cNvSpPr txBox="1"/>
          <p:nvPr/>
        </p:nvSpPr>
        <p:spPr>
          <a:xfrm>
            <a:off x="4238928" y="330093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Got it!</a:t>
            </a:r>
          </a:p>
        </p:txBody>
      </p:sp>
    </p:spTree>
    <p:extLst>
      <p:ext uri="{BB962C8B-B14F-4D97-AF65-F5344CB8AC3E}">
        <p14:creationId xmlns:p14="http://schemas.microsoft.com/office/powerpoint/2010/main" val="3693385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0C0378-957F-45BB-AE4A-D6C2727EB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239C3B-CBAE-4D23-99B9-440E097B4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395A6-A96A-4C49-89F4-BFD95E72BA6F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5339B4-57D4-4F6F-8DAC-C28417B75A2E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3DE54A-7A57-474C-9003-095394EF2401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E94E524-3A10-4E13-BA59-FE0AEF769A7B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260E3-ED99-45D6-892F-D3B18AACB23C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40BBDE-C4A1-445D-BF75-7AE6C80E4168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126F0-5E11-4D80-AC3E-202211BBB591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C4DE3-26D5-470A-BCCD-694EF395911E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8E6C494-3836-4A33-8CEB-6950159AD6A0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3F61509-BD71-4063-8270-CC583F461694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1EFACF4-CAAD-4778-8578-D6B450B9E1E3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86220BA-3704-439E-BE0C-5E9584B9E74D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EB1059-DCE0-4257-BD7E-6A504A534CE9}"/>
              </a:ext>
            </a:extLst>
          </p:cNvPr>
          <p:cNvCxnSpPr/>
          <p:nvPr/>
        </p:nvCxnSpPr>
        <p:spPr>
          <a:xfrm>
            <a:off x="1847529" y="2681413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74B157-9502-4C29-97ED-7345B9E3FE80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EDC6D7A9-8127-433D-B28D-5C1ECCA1F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127201-CFB7-494C-B80A-253DF2231A49}"/>
              </a:ext>
            </a:extLst>
          </p:cNvPr>
          <p:cNvSpPr txBox="1"/>
          <p:nvPr/>
        </p:nvSpPr>
        <p:spPr>
          <a:xfrm>
            <a:off x="3251475" y="199628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Got it!</a:t>
            </a:r>
          </a:p>
        </p:txBody>
      </p:sp>
    </p:spTree>
    <p:extLst>
      <p:ext uri="{BB962C8B-B14F-4D97-AF65-F5344CB8AC3E}">
        <p14:creationId xmlns:p14="http://schemas.microsoft.com/office/powerpoint/2010/main" val="1502811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7C10C1-533A-4807-92E7-CDB170EC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0F86DE-2A64-41E9-AD54-23DDCFA7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</p:spTree>
    <p:extLst>
      <p:ext uri="{BB962C8B-B14F-4D97-AF65-F5344CB8AC3E}">
        <p14:creationId xmlns:p14="http://schemas.microsoft.com/office/powerpoint/2010/main" val="1526031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FF988D-91DA-402A-A5CF-75AE7CA9F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372BD9-105E-40C6-A624-F3218CD5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C1A898-B79F-4D92-A001-E8484F68E175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7A7E7-DA6C-4BCE-8C2C-837911B05B67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44339F-6CF2-415A-90BA-879B6C15964E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C1935B-284B-448C-A447-7B1EFB4ED625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100F7-2C92-4F05-BCBF-8EF6A25FE71E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37B4E-A395-4DA3-95DB-32354188E64F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EABC3EDE-9240-47FF-846D-0CDA729293E7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58A25F-D28B-48DE-BF70-F7F524E4AD6C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B37BEB8-0D17-4FD7-8CBC-3DE4A28AB01C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2B762E0-7CD5-488B-80C4-1947E5DEB099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0182272-9EBC-425E-9B39-0C747C3C7D6E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551BDC0-E02E-422E-9FEB-E57C96A939FD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BA6A5D-4AED-4BFF-A82D-F9AAE9016054}"/>
              </a:ext>
            </a:extLst>
          </p:cNvPr>
          <p:cNvCxnSpPr/>
          <p:nvPr/>
        </p:nvCxnSpPr>
        <p:spPr>
          <a:xfrm>
            <a:off x="1868255" y="2196211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C1E8BA-5CD0-4D39-943E-11A544EBAE0A}"/>
              </a:ext>
            </a:extLst>
          </p:cNvPr>
          <p:cNvCxnSpPr/>
          <p:nvPr/>
        </p:nvCxnSpPr>
        <p:spPr>
          <a:xfrm>
            <a:off x="8042035" y="2196211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15E8B5F0-BBF5-4CCE-9F72-51DAD74FD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94" y="1932968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C9B5BD-0FE1-46EE-9250-9CDE06B4BFFC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8A0F19-3676-4A3C-81EC-92913F29F65F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742683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DAA516-A6D0-4314-8542-3E0C834C3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B7FA62-AD03-4CD8-A448-3DEB487E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6718EA-BB5A-4C65-91E8-0C15F92783AC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4F175-BB78-40FE-998F-3D9750C84F0E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7330515-4239-4018-B38D-A0969BBC88D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95B388-5DDD-4CEB-974C-0213339529DD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A6C84-E734-4C1A-976F-39891CB313E9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D2B219-B2E5-4911-BB67-1AC3D2F17445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EF5E9D79-4094-4824-B5A3-837484AC2401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84518-08EE-4D6D-A1E9-E5C89CFB4CDB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30317DA-94A4-4ECD-978A-47763697CF5A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1A72C49-118F-4A17-AD3C-765D5FC762B4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347E9B8-A92D-4448-B30A-E81A03E5D0F0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5C09B28-8E45-4D13-B593-362356D0C098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720496-3AB8-408D-9354-D2D80AFB3C3B}"/>
              </a:ext>
            </a:extLst>
          </p:cNvPr>
          <p:cNvCxnSpPr/>
          <p:nvPr/>
        </p:nvCxnSpPr>
        <p:spPr>
          <a:xfrm>
            <a:off x="1868255" y="2196211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B3AA4C-B522-4C14-8F96-E83F374F41D9}"/>
              </a:ext>
            </a:extLst>
          </p:cNvPr>
          <p:cNvCxnSpPr/>
          <p:nvPr/>
        </p:nvCxnSpPr>
        <p:spPr>
          <a:xfrm>
            <a:off x="8042035" y="2196211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F2E57B2C-CD4B-423E-8DEF-97A0FD82C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94" y="1932968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107069-A78D-4F13-B016-7EDC2DC29A23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FB3647-FD52-4789-91A1-E609107766CC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767396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23935B-61EA-441B-800F-327600CD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C7DC59-4FE4-4C4F-93AC-DC5E9D490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C2735-5DAD-484F-BBFC-45CEE85BB398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B0AD2-52DA-4D69-8E68-494BC9DB8CEE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A27838-84CB-4D09-ACF5-1F9D97432D63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F859295-B7BF-45F9-8235-7BF5283E27D4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F88C82-1DCB-4AF8-8261-D45EFFA8B92D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ECDF84-05F0-48D3-AB61-36FF256A5B26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4F4EC940-761E-411C-AAEF-E8BB327B4608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F25265-BFC9-4B96-9DE6-E14A193D7DF3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8820E4E-85F8-4765-A960-BFAFF3DAA81C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F3FE43-8029-4E13-88B0-FCDEE7F48F73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F7F3A6F-CFC7-43FC-A281-754B1E26DE28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BB35059-2931-4E2C-8E54-169E1EAE7C6C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2FAA7F-04D4-40DA-A1B9-DF23890786F7}"/>
              </a:ext>
            </a:extLst>
          </p:cNvPr>
          <p:cNvCxnSpPr/>
          <p:nvPr/>
        </p:nvCxnSpPr>
        <p:spPr>
          <a:xfrm>
            <a:off x="1847529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6428C9-72C8-405B-858F-88CA646CCEDB}"/>
              </a:ext>
            </a:extLst>
          </p:cNvPr>
          <p:cNvCxnSpPr/>
          <p:nvPr/>
        </p:nvCxnSpPr>
        <p:spPr>
          <a:xfrm>
            <a:off x="8042035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BAF86488-AD67-4C26-86DA-9F543B96D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94" y="1932968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F5870B-D427-4290-97B4-F73742A599DA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32DA00-73C9-4610-BD14-79FEEECEDB03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85101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9559E5-37C5-4512-A6BB-265B807DF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23E72F-04DD-43EB-9F04-A453B208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and running MPI programs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132E2-1EFC-4CD9-B84A-4CA414B20D22}"/>
              </a:ext>
            </a:extLst>
          </p:cNvPr>
          <p:cNvSpPr txBox="1"/>
          <p:nvPr/>
        </p:nvSpPr>
        <p:spPr>
          <a:xfrm>
            <a:off x="1703513" y="1354523"/>
            <a:ext cx="4894289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mpicc</a:t>
            </a:r>
            <a:r>
              <a:rPr lang="en-US" sz="4400" dirty="0"/>
              <a:t> </a:t>
            </a:r>
            <a:r>
              <a:rPr lang="en-US" sz="4400" dirty="0" err="1"/>
              <a:t>test.c</a:t>
            </a:r>
            <a:endParaRPr lang="en-US" sz="4400" dirty="0"/>
          </a:p>
          <a:p>
            <a:endParaRPr lang="en-US" sz="4400" dirty="0"/>
          </a:p>
          <a:p>
            <a:endParaRPr lang="en-US" sz="4400" dirty="0"/>
          </a:p>
          <a:p>
            <a:r>
              <a:rPr lang="en-US" sz="4400" dirty="0" err="1"/>
              <a:t>mpirun</a:t>
            </a:r>
            <a:r>
              <a:rPr lang="en-US" sz="4400" dirty="0"/>
              <a:t> –np </a:t>
            </a:r>
            <a:r>
              <a:rPr lang="en-US" sz="4400" b="1" dirty="0">
                <a:solidFill>
                  <a:srgbClr val="00B050"/>
                </a:solidFill>
              </a:rPr>
              <a:t>4</a:t>
            </a:r>
            <a:r>
              <a:rPr lang="en-US" sz="4400" dirty="0"/>
              <a:t> </a:t>
            </a:r>
            <a:r>
              <a:rPr lang="en-US" sz="4400" dirty="0" err="1"/>
              <a:t>a.out</a:t>
            </a:r>
            <a:endParaRPr lang="en-US" sz="4400" dirty="0"/>
          </a:p>
          <a:p>
            <a:r>
              <a:rPr lang="en-US" sz="4400" dirty="0" err="1"/>
              <a:t>mpirun</a:t>
            </a:r>
            <a:r>
              <a:rPr lang="en-US" sz="4400" dirty="0"/>
              <a:t> –np </a:t>
            </a:r>
            <a:r>
              <a:rPr lang="en-US" sz="4400" b="1" dirty="0">
                <a:solidFill>
                  <a:srgbClr val="00B050"/>
                </a:solidFill>
              </a:rPr>
              <a:t>3</a:t>
            </a:r>
            <a:r>
              <a:rPr lang="en-US" sz="4400" dirty="0"/>
              <a:t> date</a:t>
            </a:r>
          </a:p>
          <a:p>
            <a:endParaRPr lang="en-US" sz="4400" dirty="0"/>
          </a:p>
          <a:p>
            <a:r>
              <a:rPr lang="en-US" sz="4400" dirty="0"/>
              <a:t>./</a:t>
            </a:r>
            <a:r>
              <a:rPr lang="en-US" sz="4400" dirty="0" err="1"/>
              <a:t>a.out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AFAFFB-7C6E-4270-AB64-5378BA505357}"/>
              </a:ext>
            </a:extLst>
          </p:cNvPr>
          <p:cNvSpPr txBox="1"/>
          <p:nvPr/>
        </p:nvSpPr>
        <p:spPr>
          <a:xfrm>
            <a:off x="7140015" y="1484784"/>
            <a:ext cx="3563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Pornește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B050"/>
                </a:solidFill>
              </a:rPr>
              <a:t>4</a:t>
            </a:r>
            <a:r>
              <a:rPr lang="en-US" sz="2400" dirty="0"/>
              <a:t> </a:t>
            </a:r>
            <a:r>
              <a:rPr lang="ro-RO" sz="2400" b="1" dirty="0"/>
              <a:t>procese</a:t>
            </a:r>
            <a:r>
              <a:rPr lang="en-US" sz="2400" dirty="0"/>
              <a:t>.</a:t>
            </a:r>
          </a:p>
          <a:p>
            <a:r>
              <a:rPr lang="ro-RO" sz="2400" dirty="0"/>
              <a:t>Dacă este setat, va porni procesele pe mașini diferite</a:t>
            </a:r>
            <a:r>
              <a:rPr lang="en-US" sz="2400" dirty="0"/>
              <a:t>.</a:t>
            </a:r>
          </a:p>
          <a:p>
            <a:r>
              <a:rPr lang="ro-RO" sz="2400" dirty="0"/>
              <a:t>Procesele sunt identice dar au </a:t>
            </a:r>
            <a:r>
              <a:rPr lang="ro-RO" sz="2400" dirty="0" err="1"/>
              <a:t>id-uri</a:t>
            </a:r>
            <a:r>
              <a:rPr lang="ro-RO" sz="2400" dirty="0"/>
              <a:t> diferite</a:t>
            </a:r>
            <a:r>
              <a:rPr lang="en-US" sz="2400" dirty="0"/>
              <a:t>.</a:t>
            </a:r>
          </a:p>
          <a:p>
            <a:r>
              <a:rPr lang="ro-RO" sz="2400" dirty="0"/>
              <a:t>Funcționează parțial și cu programe care nu sunt implementate pentru MPI</a:t>
            </a:r>
            <a:r>
              <a:rPr lang="en-US" sz="2400" dirty="0"/>
              <a:t>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E845EE-76A7-421A-A484-1F0007BC375B}"/>
              </a:ext>
            </a:extLst>
          </p:cNvPr>
          <p:cNvCxnSpPr/>
          <p:nvPr/>
        </p:nvCxnSpPr>
        <p:spPr>
          <a:xfrm flipH="1">
            <a:off x="5663952" y="2924944"/>
            <a:ext cx="1368152" cy="504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8AB2DE7-84D9-4601-84C4-65693C2B886D}"/>
              </a:ext>
            </a:extLst>
          </p:cNvPr>
          <p:cNvSpPr txBox="1"/>
          <p:nvPr/>
        </p:nvSpPr>
        <p:spPr>
          <a:xfrm>
            <a:off x="6095998" y="5303650"/>
            <a:ext cx="2952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Funcționează dar pornește </a:t>
            </a:r>
            <a:r>
              <a:rPr lang="ro-RO" sz="2400" b="1" dirty="0">
                <a:solidFill>
                  <a:srgbClr val="00B050"/>
                </a:solidFill>
              </a:rPr>
              <a:t>un singur</a:t>
            </a:r>
            <a:r>
              <a:rPr lang="ro-RO" sz="2400" dirty="0"/>
              <a:t> proces</a:t>
            </a:r>
            <a:r>
              <a:rPr lang="en-US" sz="2400" dirty="0"/>
              <a:t>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CD590B-D364-40B3-8317-0A47FBB7320F}"/>
              </a:ext>
            </a:extLst>
          </p:cNvPr>
          <p:cNvCxnSpPr/>
          <p:nvPr/>
        </p:nvCxnSpPr>
        <p:spPr>
          <a:xfrm flipH="1">
            <a:off x="3647728" y="5805264"/>
            <a:ext cx="24482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284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AF2198-595B-41D3-9A8A-2E4879BA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7635B5-5AB5-439D-B7F7-D7BB42177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C7D72-EBA3-43E6-BF00-39E0DCF67238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D3007A-ECE4-4622-B552-ED5AD1770726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6B0352-FE6C-4FCB-9061-2E9B256A2058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98DF44-8A3A-4137-A1B8-B10813FC21AC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EACAB-148C-493F-9A2A-1D2718C02D37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122A0C-C6B0-4831-973A-F54A0BC68584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7A36F1CD-FA70-441A-9234-3211C959C87E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E329F0-9147-4CCA-9BC4-9AB84E5F81D7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0E05B79-C07E-409C-90C6-9DF594EEF9C6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BCE7CBD-CC73-4133-89FB-0D267A7F0613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37D3D34-5654-4F0A-8BB4-3EBD0149B8E2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F3AE352-19B4-4AAC-B5F1-181D96B20F87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934EF1-427B-4266-96F6-14AC3624BC80}"/>
              </a:ext>
            </a:extLst>
          </p:cNvPr>
          <p:cNvCxnSpPr/>
          <p:nvPr/>
        </p:nvCxnSpPr>
        <p:spPr>
          <a:xfrm>
            <a:off x="1847529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92E86E-0519-4554-8721-4BA792672952}"/>
              </a:ext>
            </a:extLst>
          </p:cNvPr>
          <p:cNvCxnSpPr/>
          <p:nvPr/>
        </p:nvCxnSpPr>
        <p:spPr>
          <a:xfrm>
            <a:off x="8042035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0A36D1FB-3761-4BA4-9FE2-6DB458E18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116" y="3336925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40C7810-ED20-4061-A0E6-2D3A3C078690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E47B2C-911F-467D-94D2-E60065706CF4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105037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C971C3-E9C5-407A-8E62-3D9683240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924A49-ADE9-4B18-9761-8A06B99C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54CE3-2D9D-42EB-BE23-E347BAAD33D6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4835C4-CBF8-401F-8043-1B39BED3D273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2C029E-DBF2-46B1-A943-549635F0AD1B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C79E9EA-D9CA-4EE6-885D-B21950761CAD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74648B-FC6E-4742-8CE0-38BB2B780251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6AD8D7-6407-43AA-9999-1A272465E655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FD7EB513-B7D7-42F8-AD39-71719CEDE7D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70A100-693F-4192-B825-BB67C2D0AC33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8F325B6-24D5-4728-BAAD-34B2B344EBDD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5A07A9-9A8D-4BD5-B74E-5753E476E35D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0599898-EDA3-4ED5-9D33-75E0274C016A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9BD481E-90A3-4186-AEA2-E17BF0C20FB9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B8B0D4-191F-49A4-8B0C-EE9D6879C475}"/>
              </a:ext>
            </a:extLst>
          </p:cNvPr>
          <p:cNvCxnSpPr/>
          <p:nvPr/>
        </p:nvCxnSpPr>
        <p:spPr>
          <a:xfrm>
            <a:off x="1847529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E1AB96-7B69-46D5-AE53-A82236DCA442}"/>
              </a:ext>
            </a:extLst>
          </p:cNvPr>
          <p:cNvCxnSpPr/>
          <p:nvPr/>
        </p:nvCxnSpPr>
        <p:spPr>
          <a:xfrm>
            <a:off x="8042035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968BEB90-56C1-42A5-955D-B07B3010B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516" y="5183777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7D7811-C64A-4873-A636-52A67408E4E3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CCF561-47AE-4EE9-BE76-BCCE7BE4009A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634675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009D67-CE88-4C7A-A3EF-05B4EB204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7AA164-2587-4BB0-830B-A86267E7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6F079-7789-4FF7-957E-96CDB12164CA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14AC45-9AB7-43A8-B88B-A4F997EE555A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FB4166-D6BE-4294-87F6-D0A5ED59FE8F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A02CAD-FAEC-4694-BAD5-9459A886C543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74ED9-3922-4965-8277-8F1D4483C830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8BE69F-8064-491E-BC50-40A24DB09286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739B2313-C104-48A4-A72F-259B0F94200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004C9A-155D-4AF0-8DF6-19BDBBAC2A4E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9975755-AB9A-41F2-9805-2CE9F5E74C93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7B22F32-E07B-40BB-81F6-51D0FFEBC709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1100E48-7554-4F96-887B-BFA11C8D69D3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307CFDC-5E1E-4152-BC0B-0491CBBA3B3C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8C5447-8748-4FA0-8C64-E2BDCA95CFBB}"/>
              </a:ext>
            </a:extLst>
          </p:cNvPr>
          <p:cNvCxnSpPr/>
          <p:nvPr/>
        </p:nvCxnSpPr>
        <p:spPr>
          <a:xfrm>
            <a:off x="1847529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BAE49D-9372-49D2-9B34-3C66D6017D38}"/>
              </a:ext>
            </a:extLst>
          </p:cNvPr>
          <p:cNvCxnSpPr/>
          <p:nvPr/>
        </p:nvCxnSpPr>
        <p:spPr>
          <a:xfrm>
            <a:off x="8042035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CC5D254C-742C-474F-91B8-1BF952EBF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936" y="4117186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771657A-D2AC-4629-81B3-72C0E0E6344D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2A9814-0DDA-4383-B7DC-CABA8CB15FD3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018291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42F240-AC4E-4A59-A220-7842059E7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28F603-E9B3-4550-AF91-C94D3C42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1547A-601A-4DE5-B840-0A9A6C5D79B0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303E02-FED1-435D-AB7C-B7A2786C73C5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286013-749A-4E4D-8BF6-EF7F8EDBA6B0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8F41D8-3B1B-47EA-A8A8-E73CE5C16B26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F9A6CB-1918-4854-8F66-9A4F0E8B6BCD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F7E558-A658-42AF-A650-65A559A1EC7B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92201641-2496-4127-A87B-628F9A4EFEA1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485099-C875-4CFC-B134-ECC54663F0E3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05A563F-B885-42E1-9E73-CBDD6673E631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AED7747-5C41-4DB1-B201-9E3916256332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22606C1-E07F-4583-8CD6-0ED4C87D855E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353BF30-6261-4C52-8408-C11CE9F352EF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965EC7-D787-41E2-B056-9ECC4C0A0731}"/>
              </a:ext>
            </a:extLst>
          </p:cNvPr>
          <p:cNvCxnSpPr/>
          <p:nvPr/>
        </p:nvCxnSpPr>
        <p:spPr>
          <a:xfrm>
            <a:off x="1847529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B63128-A817-4908-A05D-2448B90BDA42}"/>
              </a:ext>
            </a:extLst>
          </p:cNvPr>
          <p:cNvCxnSpPr/>
          <p:nvPr/>
        </p:nvCxnSpPr>
        <p:spPr>
          <a:xfrm>
            <a:off x="8042035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D4F0F1E0-2F8F-4B8C-A0C5-9DA081AE4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788" y="1909017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56BF54-61D8-4C1E-98D0-56F85140EAEE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EBAEB5-6D4A-4579-9EA7-B406F46411BE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590621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795619-E7DD-4770-BBEA-842EE129C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631FC3-20E9-46E0-B8FE-2CE10F041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Comunica</a:t>
            </a:r>
            <a:r>
              <a:rPr lang="ro-RO" dirty="0"/>
              <a:t>ț</a:t>
            </a:r>
            <a:r>
              <a:rPr lang="en-US" dirty="0" err="1"/>
              <a:t>ia</a:t>
            </a:r>
            <a:r>
              <a:rPr lang="en-US" dirty="0"/>
              <a:t> non-</a:t>
            </a:r>
            <a:r>
              <a:rPr lang="en-US" dirty="0" err="1"/>
              <a:t>blocant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C87C45-562C-4F7F-97F0-30A7B3FE826C}"/>
              </a:ext>
            </a:extLst>
          </p:cNvPr>
          <p:cNvSpPr/>
          <p:nvPr/>
        </p:nvSpPr>
        <p:spPr>
          <a:xfrm>
            <a:off x="0" y="1269748"/>
            <a:ext cx="121400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noProof="1"/>
              <a:t>int MPI_Isend( </a:t>
            </a:r>
            <a:r>
              <a:rPr lang="en-US" sz="2000" b="1" noProof="1">
                <a:solidFill>
                  <a:schemeClr val="accent1">
                    <a:lumMod val="75000"/>
                  </a:schemeClr>
                </a:solidFill>
              </a:rPr>
              <a:t>↓ void *b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4">
                    <a:lumMod val="75000"/>
                  </a:schemeClr>
                </a:solidFill>
              </a:rPr>
              <a:t>↓ int c</a:t>
            </a:r>
            <a:r>
              <a:rPr lang="en-US" sz="2000" b="1" noProof="1"/>
              <a:t>, ↓ MPI_Datatype d, </a:t>
            </a:r>
            <a:r>
              <a:rPr lang="en-US" sz="2000" b="1" noProof="1">
                <a:solidFill>
                  <a:schemeClr val="accent3">
                    <a:lumMod val="75000"/>
                  </a:schemeClr>
                </a:solidFill>
              </a:rPr>
              <a:t>↓ int recv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2">
                    <a:lumMod val="75000"/>
                  </a:schemeClr>
                </a:solidFill>
              </a:rPr>
              <a:t>↓ int t</a:t>
            </a:r>
            <a:r>
              <a:rPr lang="en-US" sz="2000" b="1" noProof="1"/>
              <a:t>, ↓ MPI_Comm, ↑ MPI_Request *)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9087C7-EE7C-440F-9435-889DC448DE5B}"/>
              </a:ext>
            </a:extLst>
          </p:cNvPr>
          <p:cNvSpPr/>
          <p:nvPr/>
        </p:nvSpPr>
        <p:spPr>
          <a:xfrm>
            <a:off x="-88402" y="2358436"/>
            <a:ext cx="12368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noProof="1"/>
              <a:t>int MPI_Recv( </a:t>
            </a:r>
            <a:r>
              <a:rPr lang="en-US" sz="2000" b="1" noProof="1">
                <a:solidFill>
                  <a:schemeClr val="accent1">
                    <a:lumMod val="75000"/>
                  </a:schemeClr>
                </a:solidFill>
              </a:rPr>
              <a:t>↑ void *b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4">
                    <a:lumMod val="75000"/>
                  </a:schemeClr>
                </a:solidFill>
              </a:rPr>
              <a:t>↓ int c</a:t>
            </a:r>
            <a:r>
              <a:rPr lang="en-US" sz="2000" b="1" noProof="1"/>
              <a:t>, ↓ MPI_Datatype d, </a:t>
            </a:r>
            <a:r>
              <a:rPr lang="en-US" sz="2000" b="1" noProof="1">
                <a:solidFill>
                  <a:schemeClr val="accent3">
                    <a:lumMod val="75000"/>
                  </a:schemeClr>
                </a:solidFill>
              </a:rPr>
              <a:t>↓ int sender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2">
                    <a:lumMod val="75000"/>
                  </a:schemeClr>
                </a:solidFill>
              </a:rPr>
              <a:t>↓ int t</a:t>
            </a:r>
            <a:r>
              <a:rPr lang="en-US" sz="2000" b="1" noProof="1"/>
              <a:t>, ↓ MPI_Comm, ↑ MPI_Request *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6C4CF-A0A3-478C-975D-CD153A25DD17}"/>
              </a:ext>
            </a:extLst>
          </p:cNvPr>
          <p:cNvSpPr txBox="1"/>
          <p:nvPr/>
        </p:nvSpPr>
        <p:spPr>
          <a:xfrm>
            <a:off x="914400" y="3355627"/>
            <a:ext cx="97168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noProof="1"/>
              <a:t>MPI_Test(↓ MPI_Request *, ↑ int * flag, ↑ MPI_Status *)</a:t>
            </a:r>
          </a:p>
          <a:p>
            <a:r>
              <a:rPr lang="en-US" sz="2400" b="1" noProof="1"/>
              <a:t>MPI_Testall()</a:t>
            </a:r>
          </a:p>
          <a:p>
            <a:r>
              <a:rPr lang="en-US" sz="2400" b="1" noProof="1"/>
              <a:t>MPI_Testany()</a:t>
            </a:r>
          </a:p>
          <a:p>
            <a:r>
              <a:rPr lang="en-US" sz="2400" b="1" noProof="1"/>
              <a:t>MPI_Testsome()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99CB4-BD4F-4A31-9AE4-2D2734BF28C9}"/>
              </a:ext>
            </a:extLst>
          </p:cNvPr>
          <p:cNvSpPr txBox="1"/>
          <p:nvPr/>
        </p:nvSpPr>
        <p:spPr>
          <a:xfrm>
            <a:off x="4600365" y="4524312"/>
            <a:ext cx="65156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noProof="1"/>
              <a:t>MPI_Wait(↓ MPI_Request *, ↑ MPI_Status *)</a:t>
            </a:r>
          </a:p>
          <a:p>
            <a:r>
              <a:rPr lang="en-US" sz="2400" b="1" noProof="1"/>
              <a:t>MPI_Waitall()</a:t>
            </a:r>
          </a:p>
          <a:p>
            <a:r>
              <a:rPr lang="en-US" sz="2400" b="1" noProof="1"/>
              <a:t>MPI_Waitany()</a:t>
            </a:r>
          </a:p>
          <a:p>
            <a:r>
              <a:rPr lang="en-US" sz="2400" b="1" noProof="1"/>
              <a:t>MPI_Waitsome()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8697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924A03-F9EC-4CB2-A8EC-40ABCE13C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4EE2CF-42EB-43D8-B869-F5017F53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DF1D1-CA0B-4DC2-AEBB-490C31830B7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522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AAD896-4348-4AC0-A6F3-458FDEB42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65EB9-7F1A-4145-BD63-9D6628BF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Modelul </a:t>
            </a:r>
            <a:r>
              <a:rPr lang="en-US" dirty="0"/>
              <a:t>Foster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FD8F9E1-A1CD-4DE3-BD7C-81289C8F5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863" y="1674037"/>
            <a:ext cx="5182323" cy="3839111"/>
          </a:xfrm>
          <a:prstGeom prst="rect">
            <a:avLst/>
          </a:prstGeom>
        </p:spPr>
      </p:pic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1E85CF7-D12F-44BD-95DF-787EA1C71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55" y="3855434"/>
            <a:ext cx="2380266" cy="238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34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647328-233D-47E6-96FB-DED5334FB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0BD405-535D-439A-A6B6-8F0FAEAD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Modelul </a:t>
            </a:r>
            <a:r>
              <a:rPr lang="en-US" dirty="0"/>
              <a:t>Foster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0B736-239F-4C2D-81D6-274E2E07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389" y="1337579"/>
            <a:ext cx="7841223" cy="50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33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A5D15C-24FD-46BD-B825-CEB10F57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FB154B-8C1F-4393-93C3-142D80595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Modelul </a:t>
            </a:r>
            <a:r>
              <a:rPr lang="en-US" dirty="0"/>
              <a:t>Foster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A0C57D45-F191-49A7-B688-6F68DBA6DE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00200" y="1117600"/>
                <a:ext cx="9067800" cy="5118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5720" rIns="0" bIns="45720" numCol="1" anchor="t" anchorCtr="0" compatLnSpc="1">
                <a:prstTxWarp prst="textNoShape">
                  <a:avLst/>
                </a:prstTxWarp>
              </a:bodyPr>
              <a:lstStyle>
                <a:lvl1pPr marL="190500" indent="-190500" algn="l" rtl="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charset="0"/>
                    <a:cs typeface="Calibri" panose="020F0502020204030204" pitchFamily="34" charset="0"/>
                  </a:defRPr>
                </a:lvl1pPr>
                <a:lvl2pPr marL="723900" indent="-361950" algn="l" rtl="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‒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charset="0"/>
                    <a:cs typeface="Calibri" panose="020F0502020204030204" pitchFamily="34" charset="0"/>
                  </a:defRPr>
                </a:lvl2pPr>
                <a:lvl3pPr marL="982663" indent="-257175" algn="l" rtl="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charset="0"/>
                    <a:cs typeface="Calibri" panose="020F0502020204030204" pitchFamily="34" charset="0"/>
                  </a:defRPr>
                </a:lvl3pPr>
                <a:lvl4pPr marL="1433513" indent="-266700" algn="l" rtl="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‒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charset="0"/>
                    <a:cs typeface="Calibri" panose="020F0502020204030204" pitchFamily="34" charset="0"/>
                  </a:defRPr>
                </a:lvl4pPr>
                <a:lvl5pPr marL="1787525" indent="-258763" algn="l" rtl="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charset="0"/>
                    <a:cs typeface="Calibri" panose="020F0502020204030204" pitchFamily="34" charset="0"/>
                  </a:defRPr>
                </a:lvl5pPr>
                <a:lvl6pPr marL="1419225" indent="-207963" algn="l" rtl="0" fontAlgn="base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1876425" indent="-207963" algn="l" rtl="0" fontAlgn="base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333625" indent="-207963" algn="l" rtl="0" fontAlgn="base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2790825" indent="-207963" algn="l" rtl="0" fontAlgn="base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2800" kern="0" dirty="0"/>
                  <a:t>Defini</a:t>
                </a:r>
                <a:r>
                  <a:rPr lang="ro-RO" sz="2800" kern="0" dirty="0"/>
                  <a:t>ţ</a:t>
                </a:r>
                <a:r>
                  <a:rPr lang="en-US" sz="2800" kern="0" dirty="0" err="1"/>
                  <a:t>i</a:t>
                </a:r>
                <a:r>
                  <a:rPr lang="ro-RO" sz="2800" kern="0" dirty="0"/>
                  <a:t>e</a:t>
                </a:r>
              </a:p>
              <a:p>
                <a:pPr lvl="1"/>
                <a:r>
                  <a:rPr lang="en-US" sz="2400" kern="0" dirty="0"/>
                  <a:t>Tim</a:t>
                </a:r>
                <a:r>
                  <a:rPr lang="ro-RO" sz="2400" kern="0" dirty="0"/>
                  <a:t>pul scurs de la începerea execuţiei primului proces până la terminarea execuţiei ultimului proces</a:t>
                </a:r>
                <a:r>
                  <a:rPr lang="en-US" sz="2400" kern="0" dirty="0"/>
                  <a:t>.</a:t>
                </a:r>
                <a:endParaRPr lang="en-US" sz="2400" b="1" kern="0" dirty="0"/>
              </a:p>
              <a:p>
                <a:pPr>
                  <a:spcAft>
                    <a:spcPct val="20000"/>
                  </a:spcAft>
                  <a:buFontTx/>
                  <a:buNone/>
                </a:pPr>
                <a14:m>
                  <m:oMath xmlns:m="http://schemas.openxmlformats.org/officeDocument/2006/math">
                    <m:r>
                      <a:rPr lang="en-US" sz="2800" i="1" kern="0" dirty="0">
                        <a:latin typeface="Cambria Math"/>
                      </a:rPr>
                      <m:t>𝑇</m:t>
                    </m:r>
                    <m:r>
                      <a:rPr lang="ro-RO" sz="2800" i="1" kern="0" dirty="0">
                        <a:latin typeface="Cambria Math"/>
                      </a:rPr>
                      <m:t>=</m:t>
                    </m:r>
                  </m:oMath>
                </a14:m>
                <a:r>
                  <a:rPr lang="en-US" sz="2800" kern="0" dirty="0"/>
                  <a:t> </a:t>
                </a:r>
                <a14:m>
                  <m:oMath xmlns:m="http://schemas.openxmlformats.org/officeDocument/2006/math">
                    <m:r>
                      <a:rPr lang="en-US" sz="2800" i="1" kern="0" dirty="0">
                        <a:latin typeface="Cambria Math"/>
                      </a:rPr>
                      <m:t>𝑓</m:t>
                    </m:r>
                    <m:r>
                      <a:rPr lang="en-US" sz="2800" i="1" kern="0" dirty="0">
                        <a:latin typeface="Cambria Math"/>
                      </a:rPr>
                      <m:t> ( </m:t>
                    </m:r>
                    <m:r>
                      <a:rPr lang="en-US" sz="2800" i="1" kern="0" dirty="0">
                        <a:latin typeface="Cambria Math"/>
                      </a:rPr>
                      <m:t>𝑁</m:t>
                    </m:r>
                    <m:r>
                      <a:rPr lang="en-US" sz="2800" i="1" kern="0" dirty="0">
                        <a:latin typeface="Cambria Math"/>
                      </a:rPr>
                      <m:t>,  </m:t>
                    </m:r>
                    <m:r>
                      <a:rPr lang="en-US" sz="2800" i="1" kern="0" dirty="0">
                        <a:latin typeface="Cambria Math"/>
                      </a:rPr>
                      <m:t>𝑃</m:t>
                    </m:r>
                    <m:r>
                      <a:rPr lang="en-US" sz="2800" i="1" kern="0" dirty="0">
                        <a:latin typeface="Cambria Math"/>
                      </a:rPr>
                      <m:t>,  </m:t>
                    </m:r>
                    <m:r>
                      <a:rPr lang="en-US" sz="2800" i="1" kern="0" dirty="0">
                        <a:latin typeface="Cambria Math"/>
                      </a:rPr>
                      <m:t>𝑈</m:t>
                    </m:r>
                    <m:r>
                      <a:rPr lang="en-US" sz="2800" i="1" kern="0" dirty="0">
                        <a:latin typeface="Cambria Math"/>
                      </a:rPr>
                      <m:t>, …)</m:t>
                    </m:r>
                  </m:oMath>
                </a14:m>
                <a:endParaRPr lang="en-US" sz="2800" kern="0" dirty="0"/>
              </a:p>
              <a:p>
                <a:pPr>
                  <a:spcAft>
                    <a:spcPct val="20000"/>
                  </a:spcAft>
                  <a:buFontTx/>
                  <a:buNone/>
                </a:pPr>
                <a:r>
                  <a:rPr lang="en-US" sz="2800" kern="0" dirty="0"/>
                  <a:t>	</a:t>
                </a:r>
                <a14:m>
                  <m:oMath xmlns:m="http://schemas.openxmlformats.org/officeDocument/2006/math">
                    <m:r>
                      <a:rPr lang="ro-RO" sz="2800" i="1" kern="0" dirty="0">
                        <a:latin typeface="Cambria Math"/>
                      </a:rPr>
                      <m:t>=</m:t>
                    </m:r>
                    <m:r>
                      <a:rPr lang="en-US" sz="2800" i="1" kern="0" dirty="0" err="1">
                        <a:latin typeface="Cambria Math"/>
                      </a:rPr>
                      <m:t>𝑇</m:t>
                    </m:r>
                    <m:r>
                      <a:rPr lang="en-US" sz="2800" i="1" kern="0" baseline="30000" dirty="0" err="1">
                        <a:latin typeface="Cambria Math"/>
                      </a:rPr>
                      <m:t>𝑗</m:t>
                    </m:r>
                    <m:r>
                      <a:rPr lang="en-US" sz="2800" i="1" kern="0" baseline="-25000" dirty="0" err="1">
                        <a:latin typeface="Cambria Math"/>
                      </a:rPr>
                      <m:t>𝑐𝑜𝑚𝑝</m:t>
                    </m:r>
                    <m:r>
                      <a:rPr lang="en-US" sz="2800" i="1" kern="0" dirty="0">
                        <a:latin typeface="Cambria Math"/>
                      </a:rPr>
                      <m:t> +</m:t>
                    </m:r>
                    <m:r>
                      <a:rPr lang="en-US" sz="2800" i="1" kern="0" dirty="0">
                        <a:latin typeface="Cambria Math"/>
                      </a:rPr>
                      <m:t>𝑇</m:t>
                    </m:r>
                    <m:r>
                      <a:rPr lang="en-US" sz="2800" i="1" kern="0" baseline="30000" dirty="0" err="1">
                        <a:latin typeface="Cambria Math"/>
                      </a:rPr>
                      <m:t>𝑗</m:t>
                    </m:r>
                    <m:r>
                      <a:rPr lang="en-US" sz="2800" i="1" kern="0" baseline="-25000" dirty="0" err="1">
                        <a:latin typeface="Cambria Math"/>
                      </a:rPr>
                      <m:t>𝑐𝑜𝑚</m:t>
                    </m:r>
                    <m:r>
                      <a:rPr lang="en-US" sz="2800" i="1" kern="0" baseline="-25000" dirty="0">
                        <a:latin typeface="Cambria Math"/>
                      </a:rPr>
                      <m:t>𝑚𝑢𝑛</m:t>
                    </m:r>
                    <m:r>
                      <a:rPr lang="en-US" sz="2800" i="1" kern="0" dirty="0">
                        <a:latin typeface="Cambria Math"/>
                      </a:rPr>
                      <m:t> +</m:t>
                    </m:r>
                    <m:r>
                      <a:rPr lang="en-US" sz="2800" i="1" kern="0" dirty="0">
                        <a:latin typeface="Cambria Math"/>
                      </a:rPr>
                      <m:t>𝑇</m:t>
                    </m:r>
                    <m:r>
                      <a:rPr lang="en-US" sz="2800" i="1" kern="0" baseline="30000" dirty="0">
                        <a:latin typeface="Cambria Math"/>
                      </a:rPr>
                      <m:t>𝑗</m:t>
                    </m:r>
                    <m:r>
                      <a:rPr lang="en-US" sz="2800" i="1" kern="0" baseline="-25000" dirty="0">
                        <a:latin typeface="Cambria Math"/>
                      </a:rPr>
                      <m:t>𝑖𝑑𝑙𝑒</m:t>
                    </m:r>
                  </m:oMath>
                </a14:m>
                <a:endParaRPr lang="ro-RO" sz="2800" kern="0" dirty="0"/>
              </a:p>
              <a:p>
                <a:pPr>
                  <a:spcAft>
                    <a:spcPct val="20000"/>
                  </a:spcAft>
                  <a:buFontTx/>
                  <a:buNone/>
                </a:pPr>
                <a:r>
                  <a:rPr lang="ro-RO" sz="2800" kern="0" dirty="0"/>
                  <a:t>Unde j un proces arbitrar. SAU</a:t>
                </a:r>
                <a:endParaRPr lang="en-US" sz="2800" kern="0" dirty="0"/>
              </a:p>
              <a:p>
                <a:pPr>
                  <a:spcAft>
                    <a:spcPct val="20000"/>
                  </a:spcAft>
                  <a:buFontTx/>
                  <a:buNone/>
                </a:pPr>
                <a:r>
                  <a:rPr lang="en-US" sz="2800" kern="0" dirty="0"/>
                  <a:t> </a:t>
                </a:r>
                <a:r>
                  <a:rPr lang="ro-RO" sz="2800" kern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o-RO" sz="2800" kern="0" dirty="0">
                        <a:latin typeface="Cambria Math" panose="02040503050406030204" pitchFamily="18" charset="0"/>
                      </a:rPr>
                      <m:t>T</m:t>
                    </m:r>
                    <m:r>
                      <a:rPr lang="ro-RO" sz="2800" i="1" kern="0" dirty="0">
                        <a:latin typeface="Cambria Math"/>
                      </a:rPr>
                      <m:t>=</m:t>
                    </m:r>
                    <m:r>
                      <a:rPr lang="sv-SE" sz="2800" i="1" kern="0" dirty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sv-SE" sz="2800" i="1" kern="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sv-SE" sz="2800" i="1" kern="0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800" i="1" kern="0" dirty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ro-RO" sz="2800" i="1" kern="0" dirty="0">
                                <a:latin typeface="Cambria Math"/>
                              </a:rPr>
                              <m:t>𝑃</m:t>
                            </m:r>
                          </m:den>
                        </m:f>
                      </m:e>
                    </m:d>
                    <m:r>
                      <a:rPr lang="ro-RO" sz="2800" i="1" kern="0" dirty="0">
                        <a:latin typeface="Cambria Math"/>
                      </a:rPr>
                      <m:t> ∗</m:t>
                    </m:r>
                    <m:r>
                      <a:rPr lang="sv-SE" sz="2800" i="1" kern="0" dirty="0">
                        <a:latin typeface="Cambria Math"/>
                      </a:rPr>
                      <m:t> ( </m:t>
                    </m:r>
                    <m:nary>
                      <m:naryPr>
                        <m:chr m:val="∑"/>
                        <m:ctrlPr>
                          <a:rPr lang="sv-SE" sz="2800" i="1" kern="0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o-RO" sz="2800" i="1" kern="0" dirty="0">
                            <a:latin typeface="Cambria Math"/>
                          </a:rPr>
                          <m:t>𝑖</m:t>
                        </m:r>
                        <m:r>
                          <a:rPr lang="ro-RO" sz="2800" i="1" kern="0" dirty="0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ro-RO" sz="2800" i="1" kern="0" dirty="0">
                            <a:latin typeface="Cambria Math"/>
                          </a:rPr>
                          <m:t>𝑃</m:t>
                        </m:r>
                        <m:r>
                          <a:rPr lang="ro-RO" sz="2800" i="1" kern="0" dirty="0">
                            <a:latin typeface="Cambria Math"/>
                          </a:rPr>
                          <m:t>−1</m:t>
                        </m:r>
                      </m:sup>
                      <m:e>
                        <m:r>
                          <a:rPr lang="sv-SE" sz="2800" i="1" kern="0" dirty="0">
                            <a:latin typeface="Cambria Math"/>
                          </a:rPr>
                          <m:t>𝑇</m:t>
                        </m:r>
                        <m:r>
                          <a:rPr lang="sv-SE" sz="2800" i="1" kern="0" baseline="30000" dirty="0">
                            <a:latin typeface="Cambria Math"/>
                          </a:rPr>
                          <m:t>𝑖</m:t>
                        </m:r>
                        <m:r>
                          <a:rPr lang="sv-SE" sz="2800" i="1" kern="0" baseline="-25000" dirty="0">
                            <a:latin typeface="Cambria Math"/>
                          </a:rPr>
                          <m:t>𝑐𝑜𝑚𝑝</m:t>
                        </m:r>
                      </m:e>
                    </m:nary>
                    <m:r>
                      <a:rPr lang="sv-SE" sz="2800" i="1" kern="0" dirty="0">
                        <a:latin typeface="Cambria Math"/>
                      </a:rPr>
                      <m:t> +</m:t>
                    </m:r>
                    <m:nary>
                      <m:naryPr>
                        <m:chr m:val="∑"/>
                        <m:ctrlPr>
                          <a:rPr lang="sv-SE" sz="2800" i="1" kern="0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o-RO" sz="2800" i="1" kern="0" dirty="0">
                            <a:latin typeface="Cambria Math"/>
                          </a:rPr>
                          <m:t>𝑖</m:t>
                        </m:r>
                        <m:r>
                          <a:rPr lang="ro-RO" sz="2800" i="1" kern="0" dirty="0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ro-RO" sz="2800" i="1" kern="0" dirty="0">
                            <a:latin typeface="Cambria Math"/>
                          </a:rPr>
                          <m:t>𝑃</m:t>
                        </m:r>
                        <m:r>
                          <a:rPr lang="ro-RO" sz="2800" i="1" kern="0" dirty="0">
                            <a:latin typeface="Cambria Math"/>
                          </a:rPr>
                          <m:t>−1</m:t>
                        </m:r>
                      </m:sup>
                      <m:e>
                        <m:r>
                          <a:rPr lang="sv-SE" sz="2800" i="1" kern="0" dirty="0">
                            <a:latin typeface="Cambria Math"/>
                          </a:rPr>
                          <m:t>𝑇</m:t>
                        </m:r>
                        <m:r>
                          <a:rPr lang="sv-SE" sz="2800" i="1" kern="0" baseline="30000" dirty="0">
                            <a:latin typeface="Cambria Math"/>
                          </a:rPr>
                          <m:t>𝑖</m:t>
                        </m:r>
                        <m:r>
                          <a:rPr lang="sv-SE" sz="2800" i="1" kern="0" baseline="-25000" dirty="0">
                            <a:latin typeface="Cambria Math"/>
                          </a:rPr>
                          <m:t>𝑐𝑜𝑚𝑚𝑢𝑛</m:t>
                        </m:r>
                      </m:e>
                    </m:nary>
                    <m:r>
                      <a:rPr lang="sv-SE" sz="2800" i="1" kern="0" dirty="0">
                        <a:latin typeface="Cambria Math"/>
                      </a:rPr>
                      <m:t> + </m:t>
                    </m:r>
                    <m:nary>
                      <m:naryPr>
                        <m:chr m:val="∑"/>
                        <m:ctrlPr>
                          <a:rPr lang="sv-SE" sz="2800" i="1" kern="0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o-RO" sz="2800" i="1" kern="0" dirty="0">
                            <a:latin typeface="Cambria Math"/>
                          </a:rPr>
                          <m:t>𝑖</m:t>
                        </m:r>
                        <m:r>
                          <a:rPr lang="ro-RO" sz="2800" i="1" kern="0" dirty="0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ro-RO" sz="2800" i="1" kern="0" dirty="0">
                            <a:latin typeface="Cambria Math"/>
                          </a:rPr>
                          <m:t>𝑃</m:t>
                        </m:r>
                        <m:r>
                          <a:rPr lang="ro-RO" sz="2800" i="1" kern="0" dirty="0">
                            <a:latin typeface="Cambria Math"/>
                          </a:rPr>
                          <m:t>−1</m:t>
                        </m:r>
                      </m:sup>
                      <m:e>
                        <m:r>
                          <a:rPr lang="sv-SE" sz="2800" i="1" kern="0" dirty="0">
                            <a:latin typeface="Cambria Math"/>
                          </a:rPr>
                          <m:t>𝑇</m:t>
                        </m:r>
                        <m:r>
                          <a:rPr lang="sv-SE" sz="2800" i="1" kern="0" baseline="30000" dirty="0">
                            <a:latin typeface="Cambria Math"/>
                          </a:rPr>
                          <m:t>𝑖</m:t>
                        </m:r>
                        <m:r>
                          <a:rPr lang="sv-SE" sz="2800" i="1" kern="0" baseline="-25000" dirty="0">
                            <a:latin typeface="Cambria Math"/>
                          </a:rPr>
                          <m:t>𝑖𝑑𝑙𝑒</m:t>
                        </m:r>
                      </m:e>
                    </m:nary>
                    <m:r>
                      <a:rPr lang="sv-SE" sz="2800" i="1" kern="0" dirty="0">
                        <a:latin typeface="Cambria Math"/>
                      </a:rPr>
                      <m:t>)</m:t>
                    </m:r>
                  </m:oMath>
                </a14:m>
                <a:endParaRPr lang="sv-SE" sz="2800" kern="0" dirty="0"/>
              </a:p>
              <a:p>
                <a:pPr>
                  <a:spcAft>
                    <a:spcPct val="20000"/>
                  </a:spcAft>
                  <a:buFontTx/>
                  <a:buNone/>
                </a:pPr>
                <a:r>
                  <a:rPr lang="en-US" sz="2800" kern="0" dirty="0"/>
                  <a:t>   </a:t>
                </a:r>
                <a:r>
                  <a:rPr lang="ro-RO" sz="2800" kern="0" dirty="0"/>
                  <a:t> </a:t>
                </a:r>
                <a:r>
                  <a:rPr lang="en-US" sz="2800" kern="0" dirty="0"/>
                  <a:t>= </a:t>
                </a:r>
                <a14:m>
                  <m:oMath xmlns:m="http://schemas.openxmlformats.org/officeDocument/2006/math">
                    <m:r>
                      <a:rPr lang="sv-SE" sz="2800" i="1" kern="0" dirty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sv-SE" sz="2800" i="1" kern="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sv-SE" sz="2800" i="1" kern="0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800" i="1" kern="0" dirty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ro-RO" sz="2800" i="1" kern="0" dirty="0">
                                <a:latin typeface="Cambria Math"/>
                              </a:rPr>
                              <m:t>𝑃</m:t>
                            </m:r>
                          </m:den>
                        </m:f>
                      </m:e>
                    </m:d>
                    <m:r>
                      <a:rPr lang="ro-RO" sz="2800" i="1" kern="0" dirty="0">
                        <a:latin typeface="Cambria Math"/>
                      </a:rPr>
                      <m:t> </m:t>
                    </m:r>
                    <m:r>
                      <a:rPr lang="ro-RO" sz="2800" i="1" kern="0" dirty="0">
                        <a:latin typeface="Cambria Math"/>
                      </a:rPr>
                      <m:t>∗</m:t>
                    </m:r>
                    <m:r>
                      <a:rPr lang="ro-RO" sz="2800" i="1" kern="0" dirty="0">
                        <a:latin typeface="Cambria Math"/>
                      </a:rPr>
                      <m:t> </m:t>
                    </m:r>
                    <m:r>
                      <a:rPr lang="en-US" sz="2800" i="1" kern="0" dirty="0">
                        <a:latin typeface="Cambria Math"/>
                      </a:rPr>
                      <m:t>(</m:t>
                    </m:r>
                    <m:r>
                      <a:rPr lang="en-US" sz="2800" i="1" kern="0" dirty="0" err="1">
                        <a:latin typeface="Cambria Math"/>
                      </a:rPr>
                      <m:t>𝑇</m:t>
                    </m:r>
                    <m:r>
                      <a:rPr lang="en-US" sz="2800" i="1" kern="0" baseline="-25000" dirty="0" err="1">
                        <a:latin typeface="Cambria Math"/>
                      </a:rPr>
                      <m:t>𝑐𝑜𝑚𝑝</m:t>
                    </m:r>
                    <m:r>
                      <a:rPr lang="en-US" sz="2800" i="1" kern="0" dirty="0">
                        <a:latin typeface="Cambria Math"/>
                      </a:rPr>
                      <m:t> + </m:t>
                    </m:r>
                    <m:r>
                      <a:rPr lang="en-US" sz="2800" i="1" kern="0" dirty="0" err="1">
                        <a:latin typeface="Cambria Math"/>
                      </a:rPr>
                      <m:t>𝑇</m:t>
                    </m:r>
                    <m:r>
                      <a:rPr lang="en-US" sz="2800" i="1" kern="0" baseline="-25000" dirty="0" err="1">
                        <a:latin typeface="Cambria Math"/>
                      </a:rPr>
                      <m:t>𝑐𝑜𝑚𝑚𝑢𝑛</m:t>
                    </m:r>
                    <m:r>
                      <a:rPr lang="en-US" sz="2800" i="1" kern="0" dirty="0">
                        <a:latin typeface="Cambria Math"/>
                      </a:rPr>
                      <m:t> +</m:t>
                    </m:r>
                    <m:r>
                      <a:rPr lang="en-US" sz="2800" i="1" kern="0" dirty="0">
                        <a:latin typeface="Cambria Math"/>
                      </a:rPr>
                      <m:t>𝑇</m:t>
                    </m:r>
                    <m:r>
                      <a:rPr lang="en-US" sz="2800" i="1" kern="0" baseline="-25000" dirty="0" err="1">
                        <a:latin typeface="Cambria Math"/>
                      </a:rPr>
                      <m:t>𝑐𝑜𝑚𝑚𝑢𝑛</m:t>
                    </m:r>
                    <m:r>
                      <a:rPr lang="en-US" sz="2800" i="1" kern="0" dirty="0">
                        <a:latin typeface="Cambria Math"/>
                      </a:rPr>
                      <m:t>)</m:t>
                    </m:r>
                  </m:oMath>
                </a14:m>
                <a:endParaRPr lang="ro-RO" sz="2800" kern="0" dirty="0"/>
              </a:p>
              <a:p>
                <a:pPr>
                  <a:buFontTx/>
                  <a:buNone/>
                </a:pPr>
                <a:endParaRPr lang="ro-RO" sz="2800" kern="0" dirty="0"/>
              </a:p>
            </p:txBody>
          </p:sp>
        </mc:Choice>
        <mc:Fallback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A0C57D45-F191-49A7-B688-6F68DBA6D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0200" y="1117600"/>
                <a:ext cx="9067800" cy="5118100"/>
              </a:xfrm>
              <a:prstGeom prst="rect">
                <a:avLst/>
              </a:prstGeom>
              <a:blipFill>
                <a:blip r:embed="rId2"/>
                <a:stretch>
                  <a:fillRect l="-2421" t="-1071" b="-61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6719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5F9BF4-BE42-4BF8-857D-C8F0336E5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77B0B-7CBF-4D06-AC31-ED419CD1F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LogP</a:t>
            </a:r>
            <a:r>
              <a:rPr lang="en-US" dirty="0"/>
              <a:t> model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22D0BAF-26C2-4C80-9DC1-73AED5822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768" y="1136162"/>
            <a:ext cx="7132320" cy="5099539"/>
          </a:xfrm>
          <a:prstGeom prst="rect">
            <a:avLst/>
          </a:prstGeom>
        </p:spPr>
      </p:pic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705AE21-BECB-4A08-B8CB-E2DC292A1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162" y="622300"/>
            <a:ext cx="1621696" cy="2332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F083DA-15BC-4D70-8BA2-545435FC8399}"/>
              </a:ext>
            </a:extLst>
          </p:cNvPr>
          <p:cNvSpPr txBox="1"/>
          <p:nvPr/>
        </p:nvSpPr>
        <p:spPr>
          <a:xfrm>
            <a:off x="8730300" y="295456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David </a:t>
            </a:r>
            <a:r>
              <a:rPr lang="ro-RO" dirty="0" err="1"/>
              <a:t>Culler</a:t>
            </a:r>
            <a:endParaRPr lang="en-US" dirty="0"/>
          </a:p>
        </p:txBody>
      </p:sp>
      <p:pic>
        <p:nvPicPr>
          <p:cNvPr id="8" name="Picture 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4BD62F1A-9B50-41FA-B8EF-4BAF04FF9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62" y="3429000"/>
            <a:ext cx="2351151" cy="15674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612EE9-B29A-4899-8C91-1A77A4C648D1}"/>
              </a:ext>
            </a:extLst>
          </p:cNvPr>
          <p:cNvSpPr txBox="1"/>
          <p:nvPr/>
        </p:nvSpPr>
        <p:spPr>
          <a:xfrm>
            <a:off x="8537940" y="507768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David </a:t>
            </a:r>
            <a:r>
              <a:rPr lang="ro-RO" dirty="0" err="1"/>
              <a:t>Patterson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61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8B952F-B8D7-4F2B-A213-69FCBDAC8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EC8368-89FA-4DE2-B911-921FD58C3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9B670B4-C5FB-4512-BAC0-200A4F2BB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1093787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401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8E47CB-A78C-461B-BC51-2771F3A0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C253F9-A756-4911-9626-9F2769809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LogP</a:t>
            </a:r>
            <a:r>
              <a:rPr lang="en-US" dirty="0"/>
              <a:t> model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40BF38C-EFE1-46A0-9E7B-810FE54BC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101" y="1686173"/>
            <a:ext cx="11445798" cy="3485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lnSpc>
                <a:spcPct val="90000"/>
              </a:lnSpc>
              <a:buFontTx/>
              <a:buNone/>
            </a:pPr>
            <a:r>
              <a:rPr lang="en-US" sz="2800" dirty="0"/>
              <a:t>L – </a:t>
            </a:r>
            <a:r>
              <a:rPr lang="ro-RO" sz="2800" dirty="0"/>
              <a:t>Limita superioară a </a:t>
            </a:r>
            <a:r>
              <a:rPr lang="ro-RO" sz="2800" b="1" dirty="0"/>
              <a:t>latenței (</a:t>
            </a:r>
            <a:r>
              <a:rPr lang="ro-RO" sz="2800" b="1" dirty="0" err="1"/>
              <a:t>latency</a:t>
            </a:r>
            <a:r>
              <a:rPr lang="ro-RO" sz="2800" b="1" dirty="0"/>
              <a:t>)</a:t>
            </a:r>
            <a:r>
              <a:rPr lang="en-US" sz="2800" b="1" dirty="0"/>
              <a:t> </a:t>
            </a:r>
            <a:r>
              <a:rPr lang="en-US" sz="2800" dirty="0"/>
              <a:t>sau </a:t>
            </a:r>
            <a:r>
              <a:rPr lang="en-US" sz="2800" dirty="0" err="1"/>
              <a:t>întârzierea</a:t>
            </a:r>
            <a:r>
              <a:rPr lang="en-US" sz="2800" dirty="0"/>
              <a:t> de </a:t>
            </a:r>
            <a:r>
              <a:rPr lang="en-US" sz="2800" dirty="0" err="1"/>
              <a:t>transmitere</a:t>
            </a:r>
            <a:r>
              <a:rPr lang="en-US" sz="2800" dirty="0"/>
              <a:t> a </a:t>
            </a:r>
            <a:r>
              <a:rPr lang="en-US" sz="2800" dirty="0" err="1"/>
              <a:t>unui</a:t>
            </a:r>
            <a:r>
              <a:rPr lang="en-US" sz="2800" dirty="0"/>
              <a:t> </a:t>
            </a:r>
            <a:r>
              <a:rPr lang="en-US" sz="2800" dirty="0" err="1"/>
              <a:t>mesaj</a:t>
            </a:r>
            <a:r>
              <a:rPr lang="en-US" sz="2800" dirty="0"/>
              <a:t> de la </a:t>
            </a:r>
            <a:r>
              <a:rPr lang="en-US" sz="2800" dirty="0" err="1"/>
              <a:t>surs</a:t>
            </a:r>
            <a:r>
              <a:rPr lang="ro-RO" sz="2800" dirty="0"/>
              <a:t>ă</a:t>
            </a:r>
            <a:r>
              <a:rPr lang="en-US" sz="2800" dirty="0"/>
              <a:t> la </a:t>
            </a:r>
            <a:r>
              <a:rPr lang="en-US" sz="2800" dirty="0" err="1"/>
              <a:t>destina</a:t>
            </a:r>
            <a:r>
              <a:rPr lang="ro-RO" sz="2800" dirty="0"/>
              <a:t>ție</a:t>
            </a:r>
            <a:endParaRPr lang="en-US" sz="2800" dirty="0"/>
          </a:p>
          <a:p>
            <a:pPr algn="just">
              <a:lnSpc>
                <a:spcPct val="90000"/>
              </a:lnSpc>
              <a:buFontTx/>
              <a:buNone/>
            </a:pPr>
            <a:r>
              <a:rPr lang="en-US" sz="2800" dirty="0"/>
              <a:t>o - </a:t>
            </a:r>
            <a:r>
              <a:rPr lang="en-US" sz="2800" b="1" dirty="0"/>
              <a:t>overhead</a:t>
            </a:r>
            <a:r>
              <a:rPr lang="en-US" sz="2800" dirty="0"/>
              <a:t>, </a:t>
            </a:r>
            <a:r>
              <a:rPr lang="en-US" sz="2800" dirty="0" err="1"/>
              <a:t>durata</a:t>
            </a:r>
            <a:r>
              <a:rPr lang="en-US" sz="2800" dirty="0"/>
              <a:t> </a:t>
            </a:r>
            <a:r>
              <a:rPr lang="ro-RO" sz="2800" dirty="0"/>
              <a:t>de timp în</a:t>
            </a:r>
            <a:r>
              <a:rPr lang="en-US" sz="2800" dirty="0"/>
              <a:t> care </a:t>
            </a:r>
            <a:r>
              <a:rPr lang="en-US" sz="2800" dirty="0" err="1"/>
              <a:t>procesorul</a:t>
            </a:r>
            <a:r>
              <a:rPr lang="en-US" sz="2800" dirty="0"/>
              <a:t> </a:t>
            </a:r>
            <a:r>
              <a:rPr lang="ro-RO" sz="2800" dirty="0"/>
              <a:t>execută </a:t>
            </a:r>
            <a:r>
              <a:rPr lang="en-US" sz="2800" dirty="0" err="1"/>
              <a:t>transmiterea</a:t>
            </a:r>
            <a:r>
              <a:rPr lang="en-US" sz="2800" dirty="0"/>
              <a:t> sau </a:t>
            </a:r>
            <a:r>
              <a:rPr lang="en-US" sz="2800" dirty="0" err="1"/>
              <a:t>recepţia</a:t>
            </a:r>
            <a:r>
              <a:rPr lang="en-US" sz="2800" dirty="0"/>
              <a:t> </a:t>
            </a:r>
            <a:r>
              <a:rPr lang="en-US" sz="2800" dirty="0" err="1"/>
              <a:t>fiec</a:t>
            </a:r>
            <a:r>
              <a:rPr lang="ro-RO" sz="2800" dirty="0"/>
              <a:t>ă</a:t>
            </a:r>
            <a:r>
              <a:rPr lang="en-US" sz="2800" dirty="0" err="1"/>
              <a:t>rui</a:t>
            </a:r>
            <a:r>
              <a:rPr lang="en-US" sz="2800" dirty="0"/>
              <a:t> </a:t>
            </a:r>
            <a:r>
              <a:rPr lang="en-US" sz="2800" dirty="0" err="1"/>
              <a:t>mesaj</a:t>
            </a:r>
            <a:r>
              <a:rPr lang="en-US" sz="2800" dirty="0"/>
              <a:t>;</a:t>
            </a:r>
            <a:r>
              <a:rPr lang="ro-RO" sz="2800" dirty="0"/>
              <a:t> În acest timp procesorul nu poate efectua alte operații</a:t>
            </a:r>
            <a:endParaRPr lang="en-US" sz="2800" dirty="0"/>
          </a:p>
          <a:p>
            <a:pPr algn="just">
              <a:lnSpc>
                <a:spcPct val="90000"/>
              </a:lnSpc>
              <a:buFontTx/>
              <a:buNone/>
            </a:pPr>
            <a:r>
              <a:rPr lang="en-US" sz="2800" dirty="0"/>
              <a:t>g - </a:t>
            </a:r>
            <a:r>
              <a:rPr lang="en-US" sz="2800" b="1" dirty="0"/>
              <a:t>gap</a:t>
            </a:r>
            <a:r>
              <a:rPr lang="en-US" sz="2800" dirty="0"/>
              <a:t>, </a:t>
            </a:r>
            <a:r>
              <a:rPr lang="en-US" sz="2800" dirty="0" err="1"/>
              <a:t>intervalul</a:t>
            </a:r>
            <a:r>
              <a:rPr lang="en-US" sz="2800" dirty="0"/>
              <a:t> minim de </a:t>
            </a:r>
            <a:r>
              <a:rPr lang="en-US" sz="2800" dirty="0" err="1"/>
              <a:t>timp</a:t>
            </a:r>
            <a:r>
              <a:rPr lang="en-US" sz="2800" dirty="0"/>
              <a:t> </a:t>
            </a:r>
            <a:r>
              <a:rPr lang="en-US" sz="2800" dirty="0" err="1"/>
              <a:t>între</a:t>
            </a:r>
            <a:r>
              <a:rPr lang="en-US" sz="2800" dirty="0"/>
              <a:t> </a:t>
            </a:r>
            <a:r>
              <a:rPr lang="en-US" sz="2800" dirty="0" err="1"/>
              <a:t>dou</a:t>
            </a:r>
            <a:r>
              <a:rPr lang="ro-RO" sz="2800" dirty="0"/>
              <a:t>ă</a:t>
            </a:r>
            <a:r>
              <a:rPr lang="en-US" sz="2800" dirty="0"/>
              <a:t> </a:t>
            </a:r>
            <a:r>
              <a:rPr lang="en-US" sz="2800" dirty="0" err="1"/>
              <a:t>transmiteri</a:t>
            </a:r>
            <a:r>
              <a:rPr lang="en-US" sz="2800" dirty="0"/>
              <a:t> </a:t>
            </a:r>
            <a:r>
              <a:rPr lang="en-US" sz="2800" dirty="0" err="1"/>
              <a:t>succesive</a:t>
            </a:r>
            <a:r>
              <a:rPr lang="en-US" sz="2800" dirty="0"/>
              <a:t> </a:t>
            </a:r>
            <a:r>
              <a:rPr lang="en-US" sz="2800" dirty="0" err="1"/>
              <a:t>sau</a:t>
            </a:r>
            <a:r>
              <a:rPr lang="en-US" sz="2800" dirty="0"/>
              <a:t> </a:t>
            </a:r>
            <a:r>
              <a:rPr lang="en-US" sz="2800" dirty="0" err="1"/>
              <a:t>dou</a:t>
            </a:r>
            <a:r>
              <a:rPr lang="ro-RO" sz="2800" dirty="0"/>
              <a:t>ă</a:t>
            </a:r>
            <a:r>
              <a:rPr lang="en-US" sz="2800" dirty="0"/>
              <a:t> </a:t>
            </a:r>
            <a:r>
              <a:rPr lang="en-US" sz="2800" dirty="0" err="1"/>
              <a:t>recepţii</a:t>
            </a:r>
            <a:r>
              <a:rPr lang="en-US" sz="2800" dirty="0"/>
              <a:t> </a:t>
            </a:r>
            <a:r>
              <a:rPr lang="en-US" sz="2800" dirty="0" err="1"/>
              <a:t>succesive</a:t>
            </a:r>
            <a:r>
              <a:rPr lang="en-US" sz="2800" dirty="0"/>
              <a:t> la </a:t>
            </a:r>
            <a:r>
              <a:rPr lang="en-US" sz="2800" dirty="0" err="1"/>
              <a:t>acelaşi</a:t>
            </a:r>
            <a:r>
              <a:rPr lang="en-US" sz="2800" dirty="0"/>
              <a:t> </a:t>
            </a:r>
            <a:r>
              <a:rPr lang="ro-RO" sz="2800" dirty="0"/>
              <a:t>procesor. Reciproca lui g este </a:t>
            </a:r>
            <a:r>
              <a:rPr lang="ro-RO" sz="2800" dirty="0" err="1"/>
              <a:t>echibalentă</a:t>
            </a:r>
            <a:r>
              <a:rPr lang="ro-RO" sz="2800" dirty="0"/>
              <a:t> cu l</a:t>
            </a:r>
            <a:r>
              <a:rPr lang="ro-RO" sz="2800" b="1" dirty="0"/>
              <a:t>ungimea de bandă (</a:t>
            </a:r>
            <a:r>
              <a:rPr lang="ro-RO" sz="2800" b="1" dirty="0" err="1"/>
              <a:t>bandwidth</a:t>
            </a:r>
            <a:r>
              <a:rPr lang="ro-RO" sz="2800" b="1" dirty="0"/>
              <a:t>)</a:t>
            </a:r>
            <a:endParaRPr lang="en-US" sz="2800" b="1" dirty="0"/>
          </a:p>
          <a:p>
            <a:pPr algn="just">
              <a:lnSpc>
                <a:spcPct val="90000"/>
              </a:lnSpc>
              <a:buFontTx/>
              <a:buNone/>
            </a:pPr>
            <a:r>
              <a:rPr lang="en-US" sz="2800" dirty="0"/>
              <a:t>P - </a:t>
            </a:r>
            <a:r>
              <a:rPr lang="en-US" sz="2800" dirty="0" err="1"/>
              <a:t>num</a:t>
            </a:r>
            <a:r>
              <a:rPr lang="ro-RO" sz="2800" dirty="0"/>
              <a:t>ă</a:t>
            </a:r>
            <a:r>
              <a:rPr lang="en-US" sz="2800" dirty="0" err="1"/>
              <a:t>rul</a:t>
            </a:r>
            <a:r>
              <a:rPr lang="en-US" sz="2800" dirty="0"/>
              <a:t> de module </a:t>
            </a:r>
            <a:r>
              <a:rPr lang="en-US" sz="2800" b="1" dirty="0" err="1"/>
              <a:t>procesor</a:t>
            </a:r>
            <a:r>
              <a:rPr lang="en-US" sz="2800" b="1" dirty="0"/>
              <a:t> / </a:t>
            </a:r>
            <a:r>
              <a:rPr lang="en-US" sz="2800" b="1" dirty="0" err="1"/>
              <a:t>memorie</a:t>
            </a:r>
            <a:r>
              <a:rPr lang="en-US" sz="2800" dirty="0"/>
              <a:t>.</a:t>
            </a:r>
            <a:r>
              <a:rPr lang="ro-RO" sz="2800" dirty="0"/>
              <a:t> Presupunem că funcționează la aceeași unitate de timp, numită ciclu.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6950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8A501E-A04F-45D2-A69E-464DD35A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F5534F-EDCC-4E28-8D3D-DF70DE47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D4158BD-3229-481A-986B-9FD715A7E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992034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A2913-173E-45C9-89EC-9902336B0132}"/>
              </a:ext>
            </a:extLst>
          </p:cNvPr>
          <p:cNvSpPr txBox="1"/>
          <p:nvPr/>
        </p:nvSpPr>
        <p:spPr>
          <a:xfrm>
            <a:off x="6907795" y="2558314"/>
            <a:ext cx="3656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Pornește</a:t>
            </a:r>
            <a:r>
              <a:rPr lang="en-US" sz="2400" b="1" dirty="0"/>
              <a:t> </a:t>
            </a:r>
            <a:r>
              <a:rPr lang="ro-RO" sz="2400" b="1" dirty="0"/>
              <a:t>procesele MPI</a:t>
            </a:r>
            <a:endParaRPr lang="en-US" sz="24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F8EBDA-F68A-4DDC-A7EA-E2A1D15D0A96}"/>
              </a:ext>
            </a:extLst>
          </p:cNvPr>
          <p:cNvCxnSpPr>
            <a:cxnSpLocks/>
          </p:cNvCxnSpPr>
          <p:nvPr/>
        </p:nvCxnSpPr>
        <p:spPr>
          <a:xfrm flipH="1">
            <a:off x="5995417" y="2789147"/>
            <a:ext cx="912379" cy="10488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805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A4A496-C6D7-496D-BD76-4D420F4D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1DADD8-EBB6-4B6B-A8FA-0D459B7E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198E623-2EFC-4728-935B-92C68576E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992034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C2EACF-A56C-4CCC-A581-4D70FD45A523}"/>
              </a:ext>
            </a:extLst>
          </p:cNvPr>
          <p:cNvSpPr txBox="1"/>
          <p:nvPr/>
        </p:nvSpPr>
        <p:spPr>
          <a:xfrm>
            <a:off x="7353187" y="2257754"/>
            <a:ext cx="3076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Întoarce ID-ul procesului </a:t>
            </a:r>
            <a:r>
              <a:rPr lang="en-US" sz="2400" b="1" dirty="0"/>
              <a:t>(rank</a:t>
            </a:r>
            <a:r>
              <a:rPr lang="ro-RO" sz="2400" b="1" dirty="0"/>
              <a:t>-</a:t>
            </a:r>
            <a:r>
              <a:rPr lang="ro-RO" sz="2400" b="1" dirty="0" err="1"/>
              <a:t>ul</a:t>
            </a:r>
            <a:r>
              <a:rPr lang="en-US" sz="2400" b="1" dirty="0"/>
              <a:t>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B0653D-3C06-4FCA-8BAE-117524EA604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8674608" y="3088750"/>
            <a:ext cx="216924" cy="9254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267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A62C4F-CD8E-4534-9390-8C920B89E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346C76-8D1F-4CC7-B253-377379C48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B588416-9EB5-488E-96D2-6DF32ECF0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992034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62A6A2-A343-4369-9AE2-BAAEBE6A2402}"/>
              </a:ext>
            </a:extLst>
          </p:cNvPr>
          <p:cNvSpPr txBox="1"/>
          <p:nvPr/>
        </p:nvSpPr>
        <p:spPr>
          <a:xfrm>
            <a:off x="7104113" y="2513786"/>
            <a:ext cx="3563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Întoarce numărul total de procese</a:t>
            </a:r>
            <a:endParaRPr lang="en-US" sz="24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30D41C-7B75-4E9E-97FB-497446E1C2CC}"/>
              </a:ext>
            </a:extLst>
          </p:cNvPr>
          <p:cNvCxnSpPr>
            <a:stCxn id="6" idx="2"/>
          </p:cNvCxnSpPr>
          <p:nvPr/>
        </p:nvCxnSpPr>
        <p:spPr>
          <a:xfrm>
            <a:off x="8886058" y="3344782"/>
            <a:ext cx="810343" cy="1020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135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y Template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2711</TotalTime>
  <Words>3071</Words>
  <Application>Microsoft Office PowerPoint</Application>
  <PresentationFormat>Widescreen</PresentationFormat>
  <Paragraphs>598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Arial Unicode MS</vt:lpstr>
      <vt:lpstr>Calibri</vt:lpstr>
      <vt:lpstr>Cambria Math</vt:lpstr>
      <vt:lpstr>Courier New</vt:lpstr>
      <vt:lpstr>Wingdings</vt:lpstr>
      <vt:lpstr>Office Theme</vt:lpstr>
      <vt:lpstr>Sisteme Tolerante la Defecte Introducere MPI</vt:lpstr>
      <vt:lpstr>MPI</vt:lpstr>
      <vt:lpstr>MPI memoria</vt:lpstr>
      <vt:lpstr>Instalare OpenMPI</vt:lpstr>
      <vt:lpstr>Compiling and running MPI programs</vt:lpstr>
      <vt:lpstr>MPI example</vt:lpstr>
      <vt:lpstr>MPI example</vt:lpstr>
      <vt:lpstr>MPI example</vt:lpstr>
      <vt:lpstr>MPI example</vt:lpstr>
      <vt:lpstr>MPI example</vt:lpstr>
      <vt:lpstr>MPI example</vt:lpstr>
      <vt:lpstr>MPI example executed</vt:lpstr>
      <vt:lpstr>PowerPoint Presentation</vt:lpstr>
      <vt:lpstr>MPI_Send/MPI_Recv</vt:lpstr>
      <vt:lpstr>MPI_Send/MPI_Recv</vt:lpstr>
      <vt:lpstr>MPI_Bcast</vt:lpstr>
      <vt:lpstr>MPI_Bcast</vt:lpstr>
      <vt:lpstr>MPI_Scatter</vt:lpstr>
      <vt:lpstr>MPI_Scatter</vt:lpstr>
      <vt:lpstr>MPI_Gather</vt:lpstr>
      <vt:lpstr>MPI_Gather</vt:lpstr>
      <vt:lpstr>PowerPoint Presentation</vt:lpstr>
      <vt:lpstr>MPI blocking/non-blocking send/recv</vt:lpstr>
      <vt:lpstr>MPI blocking/non-blocking send/recv</vt:lpstr>
      <vt:lpstr>MPI blocking recv/non-blocking send</vt:lpstr>
      <vt:lpstr>MPI blocking recv/non-blocking send</vt:lpstr>
      <vt:lpstr>MPI blocking recv/non-blocking send</vt:lpstr>
      <vt:lpstr>MPI blocking recv/non-blocking send</vt:lpstr>
      <vt:lpstr>MPI blocking recv/non-blocking send</vt:lpstr>
      <vt:lpstr>MPI blocking recv/non-blocking send</vt:lpstr>
      <vt:lpstr>MPI blocking recv/non-blocking send</vt:lpstr>
      <vt:lpstr>MPI blocking recv/blocking send</vt:lpstr>
      <vt:lpstr>MPI blocking recv/blocking send</vt:lpstr>
      <vt:lpstr>MPI blocking recv/blocking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non-blocking recv/non-blocking send</vt:lpstr>
      <vt:lpstr>MPI non-blocking recv/non-blocking send</vt:lpstr>
      <vt:lpstr>MPI non-blocking recv/non-blocking send</vt:lpstr>
      <vt:lpstr>MPI non-blocking recv/non-blocking send</vt:lpstr>
      <vt:lpstr>MPI non-blocking recv/non-blocking send</vt:lpstr>
      <vt:lpstr>MPI non-blocking recv/non-blocking send</vt:lpstr>
      <vt:lpstr>MPI non-blocking recv/non-blocking send</vt:lpstr>
      <vt:lpstr>MPI non-blocking recv/non-blocking send</vt:lpstr>
      <vt:lpstr>Comunicația non-blocantă</vt:lpstr>
      <vt:lpstr>PowerPoint Presentation</vt:lpstr>
      <vt:lpstr>Modelul Foster</vt:lpstr>
      <vt:lpstr>Modelul Foster</vt:lpstr>
      <vt:lpstr>Modelul Foster</vt:lpstr>
      <vt:lpstr>LogP model</vt:lpstr>
      <vt:lpstr>LogP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2021-02-18T22:30:01Z</dcterms:modified>
</cp:coreProperties>
</file>